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0287000" cy="10287000"/>
  <p:notesSz cx="6858000" cy="9144000"/>
  <p:embeddedFontLst>
    <p:embeddedFont>
      <p:font typeface="Kawthar" charset="1" panose="00000500000000000000"/>
      <p:regular r:id="rId30"/>
    </p:embeddedFont>
    <p:embeddedFont>
      <p:font typeface="TC Milo" charset="1" panose="00000000000000000000"/>
      <p:regular r:id="rId31"/>
    </p:embeddedFont>
    <p:embeddedFont>
      <p:font typeface="Crave Sans Heavy" charset="1" panose="00000500000000000000"/>
      <p:regular r:id="rId32"/>
    </p:embeddedFont>
    <p:embeddedFont>
      <p:font typeface="Canva Sans" charset="1" panose="020B0503030501040103"/>
      <p:regular r:id="rId33"/>
    </p:embeddedFont>
    <p:embeddedFont>
      <p:font typeface="Canva Sans Italics" charset="1" panose="020B0503030501040103"/>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74747" t="-26624" r="-65294" b="-33454"/>
            </a:stretch>
          </a:blipFill>
        </p:spPr>
      </p:sp>
      <p:grpSp>
        <p:nvGrpSpPr>
          <p:cNvPr name="Group 3" id="3"/>
          <p:cNvGrpSpPr/>
          <p:nvPr/>
        </p:nvGrpSpPr>
        <p:grpSpPr>
          <a:xfrm rot="0">
            <a:off x="-195445" y="1510396"/>
            <a:ext cx="12058352" cy="5618524"/>
            <a:chOff x="0" y="0"/>
            <a:chExt cx="16077802" cy="7491365"/>
          </a:xfrm>
        </p:grpSpPr>
        <p:sp>
          <p:nvSpPr>
            <p:cNvPr name="Freeform 4" id="4"/>
            <p:cNvSpPr/>
            <p:nvPr/>
          </p:nvSpPr>
          <p:spPr>
            <a:xfrm flipH="false" flipV="false" rot="0">
              <a:off x="0" y="0"/>
              <a:ext cx="8119241" cy="7491365"/>
            </a:xfrm>
            <a:custGeom>
              <a:avLst/>
              <a:gdLst/>
              <a:ahLst/>
              <a:cxnLst/>
              <a:rect r="r" b="b" t="t" l="l"/>
              <a:pathLst>
                <a:path h="7491365" w="8119241">
                  <a:moveTo>
                    <a:pt x="0" y="0"/>
                  </a:moveTo>
                  <a:lnTo>
                    <a:pt x="8119241" y="0"/>
                  </a:lnTo>
                  <a:lnTo>
                    <a:pt x="8119241" y="7491365"/>
                  </a:lnTo>
                  <a:lnTo>
                    <a:pt x="0" y="7491365"/>
                  </a:lnTo>
                  <a:lnTo>
                    <a:pt x="0" y="0"/>
                  </a:lnTo>
                  <a:close/>
                </a:path>
              </a:pathLst>
            </a:custGeom>
            <a:blipFill>
              <a:blip r:embed="rId3"/>
              <a:stretch>
                <a:fillRect l="-47250" t="0" r="-47250" b="0"/>
              </a:stretch>
            </a:blipFill>
          </p:spPr>
        </p:sp>
        <p:sp>
          <p:nvSpPr>
            <p:cNvPr name="Freeform 5" id="5"/>
            <p:cNvSpPr/>
            <p:nvPr/>
          </p:nvSpPr>
          <p:spPr>
            <a:xfrm flipH="true" flipV="false" rot="0">
              <a:off x="8034175" y="0"/>
              <a:ext cx="8043627" cy="7491365"/>
            </a:xfrm>
            <a:custGeom>
              <a:avLst/>
              <a:gdLst/>
              <a:ahLst/>
              <a:cxnLst/>
              <a:rect r="r" b="b" t="t" l="l"/>
              <a:pathLst>
                <a:path h="7491365" w="8043627">
                  <a:moveTo>
                    <a:pt x="8043627" y="0"/>
                  </a:moveTo>
                  <a:lnTo>
                    <a:pt x="0" y="0"/>
                  </a:lnTo>
                  <a:lnTo>
                    <a:pt x="0" y="7491365"/>
                  </a:lnTo>
                  <a:lnTo>
                    <a:pt x="8043627" y="7491365"/>
                  </a:lnTo>
                  <a:lnTo>
                    <a:pt x="8043627" y="0"/>
                  </a:lnTo>
                  <a:close/>
                </a:path>
              </a:pathLst>
            </a:custGeom>
            <a:blipFill>
              <a:blip r:embed="rId3"/>
              <a:stretch>
                <a:fillRect l="-45786" t="0" r="-50543" b="0"/>
              </a:stretch>
            </a:blipFill>
          </p:spPr>
        </p:sp>
      </p:grpSp>
      <p:sp>
        <p:nvSpPr>
          <p:cNvPr name="TextBox 6" id="6"/>
          <p:cNvSpPr txBox="true"/>
          <p:nvPr/>
        </p:nvSpPr>
        <p:spPr>
          <a:xfrm rot="-72737">
            <a:off x="706382" y="2514239"/>
            <a:ext cx="9288990" cy="3803475"/>
          </a:xfrm>
          <a:prstGeom prst="rect">
            <a:avLst/>
          </a:prstGeom>
        </p:spPr>
        <p:txBody>
          <a:bodyPr anchor="t" rtlCol="false" tIns="0" lIns="0" bIns="0" rIns="0">
            <a:spAutoFit/>
          </a:bodyPr>
          <a:lstStyle/>
          <a:p>
            <a:pPr algn="ctr">
              <a:lnSpc>
                <a:spcPts val="5946"/>
              </a:lnSpc>
            </a:pPr>
            <a:r>
              <a:rPr lang="en-US" sz="8374">
                <a:solidFill>
                  <a:srgbClr val="000000"/>
                </a:solidFill>
                <a:latin typeface="Kawthar"/>
              </a:rPr>
              <a:t>Defining: </a:t>
            </a:r>
          </a:p>
          <a:p>
            <a:pPr algn="ctr">
              <a:lnSpc>
                <a:spcPts val="4242"/>
              </a:lnSpc>
            </a:pPr>
          </a:p>
          <a:p>
            <a:pPr algn="ctr">
              <a:lnSpc>
                <a:spcPts val="5946"/>
              </a:lnSpc>
            </a:pPr>
            <a:r>
              <a:rPr lang="en-US" sz="8374">
                <a:solidFill>
                  <a:srgbClr val="000000"/>
                </a:solidFill>
                <a:latin typeface="Kawthar"/>
              </a:rPr>
              <a:t>Mindfulness, Metacognitions, </a:t>
            </a:r>
          </a:p>
          <a:p>
            <a:pPr algn="ctr">
              <a:lnSpc>
                <a:spcPts val="7955"/>
              </a:lnSpc>
            </a:pPr>
            <a:r>
              <a:rPr lang="en-US" sz="8374">
                <a:solidFill>
                  <a:srgbClr val="000000"/>
                </a:solidFill>
                <a:latin typeface="Kawthar"/>
              </a:rPr>
              <a:t>&amp; Trauma tic Training</a:t>
            </a:r>
          </a:p>
        </p:txBody>
      </p:sp>
      <p:sp>
        <p:nvSpPr>
          <p:cNvPr name="TextBox 7" id="7"/>
          <p:cNvSpPr txBox="true"/>
          <p:nvPr/>
        </p:nvSpPr>
        <p:spPr>
          <a:xfrm rot="0">
            <a:off x="451359" y="8692219"/>
            <a:ext cx="5989548" cy="1268539"/>
          </a:xfrm>
          <a:prstGeom prst="rect">
            <a:avLst/>
          </a:prstGeom>
        </p:spPr>
        <p:txBody>
          <a:bodyPr anchor="t" rtlCol="false" tIns="0" lIns="0" bIns="0" rIns="0">
            <a:spAutoFit/>
          </a:bodyPr>
          <a:lstStyle/>
          <a:p>
            <a:pPr algn="l">
              <a:lnSpc>
                <a:spcPts val="4749"/>
              </a:lnSpc>
            </a:pPr>
            <a:r>
              <a:rPr lang="en-US" sz="5218">
                <a:solidFill>
                  <a:srgbClr val="000000"/>
                </a:solidFill>
                <a:latin typeface="TC Milo"/>
              </a:rPr>
              <a:t>CHANGE YOUR BRAIN</a:t>
            </a:r>
          </a:p>
          <a:p>
            <a:pPr algn="l" marL="0" indent="0" lvl="0">
              <a:lnSpc>
                <a:spcPts val="4749"/>
              </a:lnSpc>
            </a:pPr>
            <a:r>
              <a:rPr lang="en-US" sz="5218">
                <a:solidFill>
                  <a:srgbClr val="000000"/>
                </a:solidFill>
                <a:latin typeface="TC Milo"/>
              </a:rPr>
              <a:t>CHANGE YOUR LIFE</a:t>
            </a:r>
          </a:p>
        </p:txBody>
      </p:sp>
      <p:sp>
        <p:nvSpPr>
          <p:cNvPr name="TextBox 8" id="8"/>
          <p:cNvSpPr txBox="true"/>
          <p:nvPr/>
        </p:nvSpPr>
        <p:spPr>
          <a:xfrm rot="0">
            <a:off x="6440908" y="9570301"/>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338904" y="2899795"/>
            <a:ext cx="9288990" cy="11623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Mindfulness &amp; Meta-Cognition. </a:t>
            </a:r>
          </a:p>
          <a:p>
            <a:pPr algn="ctr">
              <a:lnSpc>
                <a:spcPts val="4242"/>
              </a:lnSpc>
            </a:pP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5643" y="3912848"/>
            <a:ext cx="9950694" cy="2957830"/>
          </a:xfrm>
          <a:prstGeom prst="rect">
            <a:avLst/>
          </a:prstGeom>
        </p:spPr>
        <p:txBody>
          <a:bodyPr anchor="t" rtlCol="false" tIns="0" lIns="0" bIns="0" rIns="0">
            <a:spAutoFit/>
          </a:bodyPr>
          <a:lstStyle/>
          <a:p>
            <a:pPr algn="ctr">
              <a:lnSpc>
                <a:spcPts val="3920"/>
              </a:lnSpc>
            </a:pPr>
          </a:p>
          <a:p>
            <a:pPr algn="ctr">
              <a:lnSpc>
                <a:spcPts val="3920"/>
              </a:lnSpc>
            </a:pPr>
            <a:r>
              <a:rPr lang="en-US" sz="2800">
                <a:solidFill>
                  <a:srgbClr val="000000"/>
                </a:solidFill>
                <a:latin typeface="Canva Sans"/>
              </a:rPr>
              <a:t>Through Meta Cognitions &amp; Mindfulness, we identify our “old training,” recontextualize the stories / lessons our brains have accepted in the past, and design new behavioral plans based on modern reality rather than repeating maladaptive, reactive, automatic behaviors.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338904" y="1988999"/>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“Traumatic Training”</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0" y="2475526"/>
            <a:ext cx="9950694" cy="5832475"/>
          </a:xfrm>
          <a:prstGeom prst="rect">
            <a:avLst/>
          </a:prstGeom>
        </p:spPr>
        <p:txBody>
          <a:bodyPr anchor="t" rtlCol="false" tIns="0" lIns="0" bIns="0" rIns="0">
            <a:spAutoFit/>
          </a:bodyPr>
          <a:lstStyle/>
          <a:p>
            <a:pPr algn="ctr">
              <a:lnSpc>
                <a:spcPts val="3920"/>
              </a:lnSpc>
            </a:pPr>
          </a:p>
          <a:p>
            <a:pPr algn="ctr">
              <a:lnSpc>
                <a:spcPts val="3920"/>
              </a:lnSpc>
            </a:pPr>
            <a:r>
              <a:rPr lang="en-US" sz="2800">
                <a:solidFill>
                  <a:srgbClr val="000000"/>
                </a:solidFill>
                <a:latin typeface="Canva Sans"/>
              </a:rPr>
              <a:t>“Training”: the ways our brains are conditioned through plain ole Punishment and Reward via authority figures.</a:t>
            </a:r>
          </a:p>
          <a:p>
            <a:pPr algn="ctr">
              <a:lnSpc>
                <a:spcPts val="3920"/>
              </a:lnSpc>
            </a:pPr>
          </a:p>
          <a:p>
            <a:pPr algn="ctr">
              <a:lnSpc>
                <a:spcPts val="3920"/>
              </a:lnSpc>
            </a:pPr>
            <a:r>
              <a:rPr lang="en-US" sz="2800">
                <a:solidFill>
                  <a:srgbClr val="000000"/>
                </a:solidFill>
                <a:latin typeface="Canva Sans"/>
              </a:rPr>
              <a:t>-Punishment: anything that </a:t>
            </a:r>
            <a:r>
              <a:rPr lang="en-US" sz="2800">
                <a:solidFill>
                  <a:srgbClr val="000000"/>
                </a:solidFill>
                <a:latin typeface="Canva Sans Italics"/>
              </a:rPr>
              <a:t>decreases </a:t>
            </a:r>
          </a:p>
          <a:p>
            <a:pPr algn="ctr">
              <a:lnSpc>
                <a:spcPts val="3920"/>
              </a:lnSpc>
            </a:pPr>
            <a:r>
              <a:rPr lang="en-US" sz="2800">
                <a:solidFill>
                  <a:srgbClr val="000000"/>
                </a:solidFill>
                <a:latin typeface="Canva Sans"/>
              </a:rPr>
              <a:t>occurrence of a behavior in the future.</a:t>
            </a:r>
          </a:p>
          <a:p>
            <a:pPr algn="ctr">
              <a:lnSpc>
                <a:spcPts val="1680"/>
              </a:lnSpc>
            </a:pPr>
          </a:p>
          <a:p>
            <a:pPr algn="ctr">
              <a:lnSpc>
                <a:spcPts val="3920"/>
              </a:lnSpc>
            </a:pPr>
            <a:r>
              <a:rPr lang="en-US" sz="2800">
                <a:solidFill>
                  <a:srgbClr val="000000"/>
                </a:solidFill>
                <a:latin typeface="Canva Sans"/>
              </a:rPr>
              <a:t>-Reinforcement (Reward): anything that </a:t>
            </a:r>
            <a:r>
              <a:rPr lang="en-US" sz="2800">
                <a:solidFill>
                  <a:srgbClr val="000000"/>
                </a:solidFill>
                <a:latin typeface="Canva Sans Italics"/>
              </a:rPr>
              <a:t>increases </a:t>
            </a:r>
            <a:r>
              <a:rPr lang="en-US" sz="2800">
                <a:solidFill>
                  <a:srgbClr val="000000"/>
                </a:solidFill>
                <a:latin typeface="Canva Sans"/>
              </a:rPr>
              <a:t>occurrence of a behavior in the future. </a:t>
            </a:r>
          </a:p>
          <a:p>
            <a:pPr algn="ctr">
              <a:lnSpc>
                <a:spcPts val="3920"/>
              </a:lnSpc>
            </a:pPr>
          </a:p>
          <a:p>
            <a:pPr algn="ctr">
              <a:lnSpc>
                <a:spcPts val="3080"/>
              </a:lnSpc>
            </a:pPr>
            <a:r>
              <a:rPr lang="en-US" sz="2200">
                <a:solidFill>
                  <a:srgbClr val="000000"/>
                </a:solidFill>
                <a:latin typeface="Canva Sans"/>
              </a:rPr>
              <a:t>*NEGATIVE REINFORCEMENT IS NOT PUNISHMENT, </a:t>
            </a:r>
          </a:p>
          <a:p>
            <a:pPr algn="ctr">
              <a:lnSpc>
                <a:spcPts val="3080"/>
              </a:lnSpc>
            </a:pPr>
            <a:r>
              <a:rPr lang="en-US" sz="2200">
                <a:solidFill>
                  <a:srgbClr val="000000"/>
                </a:solidFill>
                <a:latin typeface="Canva Sans"/>
              </a:rPr>
              <a:t>it is the removal of an unpleasant stimulus which provides relief, </a:t>
            </a:r>
          </a:p>
          <a:p>
            <a:pPr algn="ctr">
              <a:lnSpc>
                <a:spcPts val="3080"/>
              </a:lnSpc>
            </a:pPr>
            <a:r>
              <a:rPr lang="en-US" sz="2200">
                <a:solidFill>
                  <a:srgbClr val="000000"/>
                </a:solidFill>
                <a:latin typeface="Canva Sans"/>
              </a:rPr>
              <a:t>thus </a:t>
            </a:r>
            <a:r>
              <a:rPr lang="en-US" sz="2200">
                <a:solidFill>
                  <a:srgbClr val="000000"/>
                </a:solidFill>
                <a:latin typeface="Canva Sans Italics"/>
              </a:rPr>
              <a:t>reinforcing </a:t>
            </a:r>
            <a:r>
              <a:rPr lang="en-US" sz="2200">
                <a:solidFill>
                  <a:srgbClr val="000000"/>
                </a:solidFill>
                <a:latin typeface="Canva Sans"/>
              </a:rPr>
              <a:t>a behavior through </a:t>
            </a:r>
            <a:r>
              <a:rPr lang="en-US" sz="2200">
                <a:solidFill>
                  <a:srgbClr val="000000"/>
                </a:solidFill>
                <a:latin typeface="Canva Sans Italics"/>
              </a:rPr>
              <a:t>negation </a:t>
            </a:r>
            <a:r>
              <a:rPr lang="en-US" sz="2200">
                <a:solidFill>
                  <a:srgbClr val="000000"/>
                </a:solidFill>
                <a:latin typeface="Canva Sans"/>
              </a:rPr>
              <a:t>of a stimulus.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338904" y="1988999"/>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“Traumatic Training”</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0" y="2970826"/>
            <a:ext cx="9950694" cy="484187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Ways we can create lifelong narratives that become automatic, rigid, behavioral patterns:</a:t>
            </a:r>
          </a:p>
          <a:p>
            <a:pPr algn="ctr">
              <a:lnSpc>
                <a:spcPts val="3920"/>
              </a:lnSpc>
            </a:pPr>
          </a:p>
          <a:p>
            <a:pPr algn="ctr">
              <a:lnSpc>
                <a:spcPts val="3920"/>
              </a:lnSpc>
            </a:pPr>
            <a:r>
              <a:rPr lang="en-US" sz="2800">
                <a:solidFill>
                  <a:srgbClr val="000000"/>
                </a:solidFill>
                <a:latin typeface="Canva Sans"/>
              </a:rPr>
              <a:t>1) Accurate learning in real time. </a:t>
            </a:r>
          </a:p>
          <a:p>
            <a:pPr algn="ctr">
              <a:lnSpc>
                <a:spcPts val="3920"/>
              </a:lnSpc>
            </a:pPr>
          </a:p>
          <a:p>
            <a:pPr algn="ctr">
              <a:lnSpc>
                <a:spcPts val="3920"/>
              </a:lnSpc>
            </a:pPr>
            <a:r>
              <a:rPr lang="en-US" sz="2800">
                <a:solidFill>
                  <a:srgbClr val="000000"/>
                </a:solidFill>
                <a:latin typeface="Canva Sans"/>
              </a:rPr>
              <a:t>EX: You express emotion -&gt; Immediately, Dad screams, Mom slaps, they ignore you, criticize you, threaten to “give you a reason to cry,” etc. The brain realizes emotional expression leads to punishment. </a:t>
            </a:r>
          </a:p>
          <a:p>
            <a:pPr algn="ctr">
              <a:lnSpc>
                <a:spcPts val="3080"/>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338904" y="1988999"/>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“Traumatic Training”</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0" y="2970826"/>
            <a:ext cx="9950694" cy="533717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Ways we can create lifelong narratives that become automatic, rigid, behavioral patterns:</a:t>
            </a:r>
          </a:p>
          <a:p>
            <a:pPr algn="ctr">
              <a:lnSpc>
                <a:spcPts val="3920"/>
              </a:lnSpc>
            </a:pPr>
          </a:p>
          <a:p>
            <a:pPr algn="ctr">
              <a:lnSpc>
                <a:spcPts val="3920"/>
              </a:lnSpc>
            </a:pPr>
            <a:r>
              <a:rPr lang="en-US" sz="2800">
                <a:solidFill>
                  <a:srgbClr val="000000"/>
                </a:solidFill>
                <a:latin typeface="Canva Sans"/>
              </a:rPr>
              <a:t>2) Superstitious &amp; self-validating connection making. </a:t>
            </a:r>
          </a:p>
          <a:p>
            <a:pPr algn="ctr">
              <a:lnSpc>
                <a:spcPts val="3920"/>
              </a:lnSpc>
            </a:pPr>
          </a:p>
          <a:p>
            <a:pPr algn="ctr">
              <a:lnSpc>
                <a:spcPts val="3920"/>
              </a:lnSpc>
            </a:pPr>
            <a:r>
              <a:rPr lang="en-US" sz="2800">
                <a:solidFill>
                  <a:srgbClr val="000000"/>
                </a:solidFill>
                <a:latin typeface="Canva Sans"/>
              </a:rPr>
              <a:t>EX: You express emotion -&gt; you don’t hear back from a friend immediately, OR, a month later they seem to pull away. The brain makes inaccurate connection which </a:t>
            </a:r>
            <a:r>
              <a:rPr lang="en-US" sz="2800">
                <a:solidFill>
                  <a:srgbClr val="000000"/>
                </a:solidFill>
                <a:latin typeface="Canva Sans Italics"/>
              </a:rPr>
              <a:t>confirms </a:t>
            </a:r>
            <a:r>
              <a:rPr lang="en-US" sz="2800">
                <a:solidFill>
                  <a:srgbClr val="000000"/>
                </a:solidFill>
                <a:latin typeface="Canva Sans"/>
              </a:rPr>
              <a:t>that emotional expression leads to punishment.</a:t>
            </a:r>
          </a:p>
          <a:p>
            <a:pPr algn="ctr">
              <a:lnSpc>
                <a:spcPts val="3920"/>
              </a:lnSpc>
            </a:pPr>
          </a:p>
          <a:p>
            <a:pPr algn="ctr">
              <a:lnSpc>
                <a:spcPts val="3080"/>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0"/>
            <a:ext cx="12058352" cy="10900263"/>
            <a:chOff x="0" y="0"/>
            <a:chExt cx="16077802" cy="14533685"/>
          </a:xfrm>
        </p:grpSpPr>
        <p:sp>
          <p:nvSpPr>
            <p:cNvPr name="Freeform 4" id="4"/>
            <p:cNvSpPr/>
            <p:nvPr/>
          </p:nvSpPr>
          <p:spPr>
            <a:xfrm flipH="false" flipV="false" rot="0">
              <a:off x="0" y="0"/>
              <a:ext cx="8119241" cy="14533685"/>
            </a:xfrm>
            <a:custGeom>
              <a:avLst/>
              <a:gdLst/>
              <a:ahLst/>
              <a:cxnLst/>
              <a:rect r="r" b="b" t="t" l="l"/>
              <a:pathLst>
                <a:path h="14533685" w="8119241">
                  <a:moveTo>
                    <a:pt x="0" y="0"/>
                  </a:moveTo>
                  <a:lnTo>
                    <a:pt x="8119241" y="0"/>
                  </a:lnTo>
                  <a:lnTo>
                    <a:pt x="8119241" y="14533685"/>
                  </a:lnTo>
                  <a:lnTo>
                    <a:pt x="0" y="14533685"/>
                  </a:lnTo>
                  <a:lnTo>
                    <a:pt x="0" y="0"/>
                  </a:lnTo>
                  <a:close/>
                </a:path>
              </a:pathLst>
            </a:custGeom>
            <a:blipFill>
              <a:blip r:embed="rId3"/>
              <a:stretch>
                <a:fillRect l="-138672" t="0" r="-138672" b="0"/>
              </a:stretch>
            </a:blipFill>
          </p:spPr>
        </p:sp>
        <p:sp>
          <p:nvSpPr>
            <p:cNvPr name="Freeform 5" id="5"/>
            <p:cNvSpPr/>
            <p:nvPr/>
          </p:nvSpPr>
          <p:spPr>
            <a:xfrm flipH="true" flipV="false" rot="0">
              <a:off x="8034175" y="0"/>
              <a:ext cx="8043627" cy="14533685"/>
            </a:xfrm>
            <a:custGeom>
              <a:avLst/>
              <a:gdLst/>
              <a:ahLst/>
              <a:cxnLst/>
              <a:rect r="r" b="b" t="t" l="l"/>
              <a:pathLst>
                <a:path h="14533685" w="8043627">
                  <a:moveTo>
                    <a:pt x="8043627" y="0"/>
                  </a:moveTo>
                  <a:lnTo>
                    <a:pt x="0" y="0"/>
                  </a:lnTo>
                  <a:lnTo>
                    <a:pt x="0" y="14533685"/>
                  </a:lnTo>
                  <a:lnTo>
                    <a:pt x="8043627" y="14533685"/>
                  </a:lnTo>
                  <a:lnTo>
                    <a:pt x="8043627" y="0"/>
                  </a:lnTo>
                  <a:close/>
                </a:path>
              </a:pathLst>
            </a:custGeom>
            <a:blipFill>
              <a:blip r:embed="rId3"/>
              <a:stretch>
                <a:fillRect l="-135831" t="0" r="-145060" b="0"/>
              </a:stretch>
            </a:blipFill>
          </p:spPr>
        </p:sp>
      </p:grpSp>
      <p:sp>
        <p:nvSpPr>
          <p:cNvPr name="TextBox 6" id="6"/>
          <p:cNvSpPr txBox="true"/>
          <p:nvPr/>
        </p:nvSpPr>
        <p:spPr>
          <a:xfrm rot="-72737">
            <a:off x="333262" y="1403066"/>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“Traumatic Training”</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168153" y="2265452"/>
            <a:ext cx="9950694" cy="728027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Ways we can create lifelong narratives that become automatic, rigid, behavioral patterns:</a:t>
            </a:r>
          </a:p>
          <a:p>
            <a:pPr algn="ctr">
              <a:lnSpc>
                <a:spcPts val="3920"/>
              </a:lnSpc>
            </a:pPr>
          </a:p>
          <a:p>
            <a:pPr algn="ctr">
              <a:lnSpc>
                <a:spcPts val="3640"/>
              </a:lnSpc>
            </a:pPr>
            <a:r>
              <a:rPr lang="en-US" sz="2600">
                <a:solidFill>
                  <a:srgbClr val="000000"/>
                </a:solidFill>
                <a:latin typeface="Canva Sans"/>
              </a:rPr>
              <a:t>3) Self-defensive, self-confirming, or forced-logic explanation.</a:t>
            </a:r>
          </a:p>
          <a:p>
            <a:pPr algn="ctr">
              <a:lnSpc>
                <a:spcPts val="3920"/>
              </a:lnSpc>
            </a:pPr>
          </a:p>
          <a:p>
            <a:pPr algn="ctr">
              <a:lnSpc>
                <a:spcPts val="3920"/>
              </a:lnSpc>
            </a:pPr>
            <a:r>
              <a:rPr lang="en-US" sz="2800">
                <a:solidFill>
                  <a:srgbClr val="000000"/>
                </a:solidFill>
                <a:latin typeface="Canva Sans"/>
              </a:rPr>
              <a:t>EX: You expressed emotion at some point -&gt; your friend stopped being your friend at some point. The brain needs an explanation to stop obsessing about loss. It decides emotional expression at some time </a:t>
            </a:r>
            <a:r>
              <a:rPr lang="en-US" sz="2800">
                <a:solidFill>
                  <a:srgbClr val="000000"/>
                </a:solidFill>
                <a:latin typeface="Canva Sans Italics"/>
              </a:rPr>
              <a:t>must have</a:t>
            </a:r>
            <a:r>
              <a:rPr lang="en-US" sz="2800">
                <a:solidFill>
                  <a:srgbClr val="000000"/>
                </a:solidFill>
                <a:latin typeface="Canva Sans"/>
              </a:rPr>
              <a:t> led to eventual punishment. </a:t>
            </a:r>
          </a:p>
          <a:p>
            <a:pPr algn="ctr">
              <a:lnSpc>
                <a:spcPts val="3920"/>
              </a:lnSpc>
            </a:pPr>
            <a:r>
              <a:rPr lang="en-US" sz="2800">
                <a:solidFill>
                  <a:srgbClr val="000000"/>
                </a:solidFill>
                <a:latin typeface="Canva Sans"/>
              </a:rPr>
              <a:t>(Fitting new experience </a:t>
            </a:r>
            <a:r>
              <a:rPr lang="en-US" sz="2800">
                <a:solidFill>
                  <a:srgbClr val="000000"/>
                </a:solidFill>
                <a:latin typeface="Canva Sans Italics"/>
              </a:rPr>
              <a:t>into </a:t>
            </a:r>
            <a:r>
              <a:rPr lang="en-US" sz="2800">
                <a:solidFill>
                  <a:srgbClr val="000000"/>
                </a:solidFill>
                <a:latin typeface="Canva Sans"/>
              </a:rPr>
              <a:t>prior framework of understanding, perhaps overlooking more obvious / self-accountable causes for the friendship dissolution)</a:t>
            </a:r>
          </a:p>
          <a:p>
            <a:pPr algn="ctr">
              <a:lnSpc>
                <a:spcPts val="3920"/>
              </a:lnSpc>
            </a:pPr>
          </a:p>
          <a:p>
            <a:pPr algn="ctr">
              <a:lnSpc>
                <a:spcPts val="308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333262" y="1767460"/>
            <a:ext cx="9288990" cy="11623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How lessons become  automatized beliefs &amp; behaviors</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0" y="3247783"/>
            <a:ext cx="9950694" cy="533717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Each instance of “similar enough” events that can be patched together confirms the correctness of the original training. The initial event becomes a narrative that can be applied to many situations, creating a cohesive story that stretches across autobiographical memory. </a:t>
            </a:r>
          </a:p>
          <a:p>
            <a:pPr algn="ctr">
              <a:lnSpc>
                <a:spcPts val="3920"/>
              </a:lnSpc>
            </a:pPr>
          </a:p>
          <a:p>
            <a:pPr algn="ctr">
              <a:lnSpc>
                <a:spcPts val="3920"/>
              </a:lnSpc>
            </a:pPr>
            <a:r>
              <a:rPr lang="en-US" sz="2800">
                <a:solidFill>
                  <a:srgbClr val="000000"/>
                </a:solidFill>
                <a:latin typeface="Canva Sans"/>
              </a:rPr>
              <a:t>* This repeat exposure to a shitty lesson from childhood is likely to happen again, because our early friendships / partnerships often mirror our parental (and other unhealed) relationships.</a:t>
            </a:r>
          </a:p>
          <a:p>
            <a:pPr algn="ctr">
              <a:lnSpc>
                <a:spcPts val="308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333262" y="2242245"/>
            <a:ext cx="9288990" cy="11623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How lessons become  automatized beliefs &amp; behaviors</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168153" y="3841997"/>
            <a:ext cx="9950694" cy="385127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At the same time, this story that has been “proven with repeat evidence” becomes a set of instructions for behavior. </a:t>
            </a:r>
          </a:p>
          <a:p>
            <a:pPr algn="ctr">
              <a:lnSpc>
                <a:spcPts val="3920"/>
              </a:lnSpc>
            </a:pPr>
          </a:p>
          <a:p>
            <a:pPr algn="ctr">
              <a:lnSpc>
                <a:spcPts val="3920"/>
              </a:lnSpc>
            </a:pPr>
            <a:r>
              <a:rPr lang="en-US" sz="2800">
                <a:solidFill>
                  <a:srgbClr val="000000"/>
                </a:solidFill>
                <a:latin typeface="Canva Sans"/>
              </a:rPr>
              <a:t>Due to repeat exposure and/or extremely dire expected consequences, an automatic reaction to the experience of having emotions is created, mostly unconsciously. </a:t>
            </a:r>
          </a:p>
          <a:p>
            <a:pPr algn="ctr">
              <a:lnSpc>
                <a:spcPts val="3080"/>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0"/>
            <a:ext cx="12058352" cy="10761785"/>
            <a:chOff x="0" y="0"/>
            <a:chExt cx="16077802" cy="14349046"/>
          </a:xfrm>
        </p:grpSpPr>
        <p:sp>
          <p:nvSpPr>
            <p:cNvPr name="Freeform 4" id="4"/>
            <p:cNvSpPr/>
            <p:nvPr/>
          </p:nvSpPr>
          <p:spPr>
            <a:xfrm flipH="false" flipV="false" rot="0">
              <a:off x="0" y="0"/>
              <a:ext cx="8119241" cy="14349046"/>
            </a:xfrm>
            <a:custGeom>
              <a:avLst/>
              <a:gdLst/>
              <a:ahLst/>
              <a:cxnLst/>
              <a:rect r="r" b="b" t="t" l="l"/>
              <a:pathLst>
                <a:path h="14349046" w="8119241">
                  <a:moveTo>
                    <a:pt x="0" y="0"/>
                  </a:moveTo>
                  <a:lnTo>
                    <a:pt x="8119241" y="0"/>
                  </a:lnTo>
                  <a:lnTo>
                    <a:pt x="8119241" y="14349046"/>
                  </a:lnTo>
                  <a:lnTo>
                    <a:pt x="0" y="14349046"/>
                  </a:lnTo>
                  <a:lnTo>
                    <a:pt x="0" y="0"/>
                  </a:lnTo>
                  <a:close/>
                </a:path>
              </a:pathLst>
            </a:custGeom>
            <a:blipFill>
              <a:blip r:embed="rId3"/>
              <a:stretch>
                <a:fillRect l="-136275" t="0" r="-136275" b="0"/>
              </a:stretch>
            </a:blipFill>
          </p:spPr>
        </p:sp>
        <p:sp>
          <p:nvSpPr>
            <p:cNvPr name="Freeform 5" id="5"/>
            <p:cNvSpPr/>
            <p:nvPr/>
          </p:nvSpPr>
          <p:spPr>
            <a:xfrm flipH="true" flipV="false" rot="0">
              <a:off x="8034175" y="0"/>
              <a:ext cx="8043627" cy="14349046"/>
            </a:xfrm>
            <a:custGeom>
              <a:avLst/>
              <a:gdLst/>
              <a:ahLst/>
              <a:cxnLst/>
              <a:rect r="r" b="b" t="t" l="l"/>
              <a:pathLst>
                <a:path h="14349046" w="8043627">
                  <a:moveTo>
                    <a:pt x="8043627" y="0"/>
                  </a:moveTo>
                  <a:lnTo>
                    <a:pt x="0" y="0"/>
                  </a:lnTo>
                  <a:lnTo>
                    <a:pt x="0" y="14349046"/>
                  </a:lnTo>
                  <a:lnTo>
                    <a:pt x="8043627" y="14349046"/>
                  </a:lnTo>
                  <a:lnTo>
                    <a:pt x="8043627" y="0"/>
                  </a:lnTo>
                  <a:close/>
                </a:path>
              </a:pathLst>
            </a:custGeom>
            <a:blipFill>
              <a:blip r:embed="rId3"/>
              <a:stretch>
                <a:fillRect l="-133470" t="0" r="-142582" b="0"/>
              </a:stretch>
            </a:blipFill>
          </p:spPr>
        </p:sp>
      </p:grpSp>
      <p:sp>
        <p:nvSpPr>
          <p:cNvPr name="TextBox 6" id="6"/>
          <p:cNvSpPr txBox="true"/>
          <p:nvPr/>
        </p:nvSpPr>
        <p:spPr>
          <a:xfrm rot="-72737">
            <a:off x="388211" y="1746150"/>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How  to   rewire   trained   beahviors</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168153" y="2416175"/>
            <a:ext cx="9950694" cy="618488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This pattern will not be broken, and future events will not be neutrally observed or consciously responded to until Mindfulness/ Meta Cognition is used in order to:</a:t>
            </a:r>
          </a:p>
          <a:p>
            <a:pPr algn="ctr">
              <a:lnSpc>
                <a:spcPts val="3920"/>
              </a:lnSpc>
            </a:pPr>
          </a:p>
          <a:p>
            <a:pPr algn="ctr">
              <a:lnSpc>
                <a:spcPts val="3500"/>
              </a:lnSpc>
            </a:pPr>
            <a:r>
              <a:rPr lang="en-US" sz="2500">
                <a:solidFill>
                  <a:srgbClr val="000000"/>
                </a:solidFill>
                <a:latin typeface="Canva Sans"/>
              </a:rPr>
              <a:t>EX:  </a:t>
            </a:r>
            <a:r>
              <a:rPr lang="en-US" sz="2500">
                <a:solidFill>
                  <a:srgbClr val="000000"/>
                </a:solidFill>
                <a:latin typeface="Canva Sans"/>
              </a:rPr>
              <a:t>1) </a:t>
            </a:r>
            <a:r>
              <a:rPr lang="en-US" sz="2500">
                <a:solidFill>
                  <a:srgbClr val="000000"/>
                </a:solidFill>
                <a:latin typeface="Canva Sans Italics"/>
              </a:rPr>
              <a:t>Notice</a:t>
            </a:r>
            <a:r>
              <a:rPr lang="en-US" sz="2500">
                <a:solidFill>
                  <a:srgbClr val="000000"/>
                </a:solidFill>
                <a:latin typeface="Canva Sans"/>
              </a:rPr>
              <a:t> emotions that are happening</a:t>
            </a:r>
          </a:p>
          <a:p>
            <a:pPr algn="ctr">
              <a:lnSpc>
                <a:spcPts val="560"/>
              </a:lnSpc>
            </a:pPr>
          </a:p>
          <a:p>
            <a:pPr algn="ctr">
              <a:lnSpc>
                <a:spcPts val="3500"/>
              </a:lnSpc>
            </a:pPr>
            <a:r>
              <a:rPr lang="en-US" sz="2500">
                <a:solidFill>
                  <a:srgbClr val="000000"/>
                </a:solidFill>
                <a:latin typeface="Canva Sans"/>
              </a:rPr>
              <a:t>2) Notice thoughts or emotions </a:t>
            </a:r>
            <a:r>
              <a:rPr lang="en-US" sz="2500">
                <a:solidFill>
                  <a:srgbClr val="000000"/>
                </a:solidFill>
                <a:latin typeface="Canva Sans Italics"/>
              </a:rPr>
              <a:t>about </a:t>
            </a:r>
            <a:r>
              <a:rPr lang="en-US" sz="2500">
                <a:solidFill>
                  <a:srgbClr val="000000"/>
                </a:solidFill>
                <a:latin typeface="Canva Sans"/>
              </a:rPr>
              <a:t>these emotional happenings</a:t>
            </a:r>
          </a:p>
          <a:p>
            <a:pPr algn="ctr">
              <a:lnSpc>
                <a:spcPts val="980"/>
              </a:lnSpc>
            </a:pPr>
          </a:p>
          <a:p>
            <a:pPr algn="ctr">
              <a:lnSpc>
                <a:spcPts val="3500"/>
              </a:lnSpc>
            </a:pPr>
            <a:r>
              <a:rPr lang="en-US" sz="2500">
                <a:solidFill>
                  <a:srgbClr val="000000"/>
                </a:solidFill>
                <a:latin typeface="Canva Sans"/>
              </a:rPr>
              <a:t>3) Critically think about </a:t>
            </a:r>
            <a:r>
              <a:rPr lang="en-US" sz="2500">
                <a:solidFill>
                  <a:srgbClr val="000000"/>
                </a:solidFill>
                <a:latin typeface="Canva Sans Italics"/>
              </a:rPr>
              <a:t>the current reality </a:t>
            </a:r>
            <a:r>
              <a:rPr lang="en-US" sz="2500">
                <a:solidFill>
                  <a:srgbClr val="000000"/>
                </a:solidFill>
                <a:latin typeface="Canva Sans"/>
              </a:rPr>
              <a:t>of thought/emotion, via placing the learned reaction in life history </a:t>
            </a:r>
          </a:p>
          <a:p>
            <a:pPr algn="ctr">
              <a:lnSpc>
                <a:spcPts val="3500"/>
              </a:lnSpc>
            </a:pPr>
            <a:r>
              <a:rPr lang="en-US" sz="2500">
                <a:solidFill>
                  <a:srgbClr val="000000"/>
                </a:solidFill>
                <a:latin typeface="Canva Sans"/>
              </a:rPr>
              <a:t>(When was this originally “trained” into me? And why?)</a:t>
            </a:r>
          </a:p>
          <a:p>
            <a:pPr algn="ctr">
              <a:lnSpc>
                <a:spcPts val="980"/>
              </a:lnSpc>
            </a:pPr>
          </a:p>
          <a:p>
            <a:pPr algn="ctr">
              <a:lnSpc>
                <a:spcPts val="3500"/>
              </a:lnSpc>
            </a:pPr>
            <a:r>
              <a:rPr lang="en-US" sz="2500">
                <a:solidFill>
                  <a:srgbClr val="000000"/>
                </a:solidFill>
                <a:latin typeface="Canva Sans"/>
              </a:rPr>
              <a:t>4) Make </a:t>
            </a:r>
            <a:r>
              <a:rPr lang="en-US" sz="2500">
                <a:solidFill>
                  <a:srgbClr val="000000"/>
                </a:solidFill>
                <a:latin typeface="Canva Sans Italics"/>
              </a:rPr>
              <a:t>corrective, conscious, self-oriented decisions </a:t>
            </a:r>
            <a:r>
              <a:rPr lang="en-US" sz="2500">
                <a:solidFill>
                  <a:srgbClr val="000000"/>
                </a:solidFill>
                <a:latin typeface="Canva Sans"/>
              </a:rPr>
              <a:t>about how to behave, rather than following immediate impulse. </a:t>
            </a:r>
          </a:p>
          <a:p>
            <a:pPr algn="ctr">
              <a:lnSpc>
                <a:spcPts val="2940"/>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0"/>
            <a:ext cx="12058352" cy="10761785"/>
            <a:chOff x="0" y="0"/>
            <a:chExt cx="16077802" cy="14349046"/>
          </a:xfrm>
        </p:grpSpPr>
        <p:sp>
          <p:nvSpPr>
            <p:cNvPr name="Freeform 4" id="4"/>
            <p:cNvSpPr/>
            <p:nvPr/>
          </p:nvSpPr>
          <p:spPr>
            <a:xfrm flipH="false" flipV="false" rot="0">
              <a:off x="0" y="0"/>
              <a:ext cx="8119241" cy="14349046"/>
            </a:xfrm>
            <a:custGeom>
              <a:avLst/>
              <a:gdLst/>
              <a:ahLst/>
              <a:cxnLst/>
              <a:rect r="r" b="b" t="t" l="l"/>
              <a:pathLst>
                <a:path h="14349046" w="8119241">
                  <a:moveTo>
                    <a:pt x="0" y="0"/>
                  </a:moveTo>
                  <a:lnTo>
                    <a:pt x="8119241" y="0"/>
                  </a:lnTo>
                  <a:lnTo>
                    <a:pt x="8119241" y="14349046"/>
                  </a:lnTo>
                  <a:lnTo>
                    <a:pt x="0" y="14349046"/>
                  </a:lnTo>
                  <a:lnTo>
                    <a:pt x="0" y="0"/>
                  </a:lnTo>
                  <a:close/>
                </a:path>
              </a:pathLst>
            </a:custGeom>
            <a:blipFill>
              <a:blip r:embed="rId3"/>
              <a:stretch>
                <a:fillRect l="-136275" t="0" r="-136275" b="0"/>
              </a:stretch>
            </a:blipFill>
          </p:spPr>
        </p:sp>
        <p:sp>
          <p:nvSpPr>
            <p:cNvPr name="Freeform 5" id="5"/>
            <p:cNvSpPr/>
            <p:nvPr/>
          </p:nvSpPr>
          <p:spPr>
            <a:xfrm flipH="true" flipV="false" rot="0">
              <a:off x="8034175" y="0"/>
              <a:ext cx="8043627" cy="14349046"/>
            </a:xfrm>
            <a:custGeom>
              <a:avLst/>
              <a:gdLst/>
              <a:ahLst/>
              <a:cxnLst/>
              <a:rect r="r" b="b" t="t" l="l"/>
              <a:pathLst>
                <a:path h="14349046" w="8043627">
                  <a:moveTo>
                    <a:pt x="8043627" y="0"/>
                  </a:moveTo>
                  <a:lnTo>
                    <a:pt x="0" y="0"/>
                  </a:lnTo>
                  <a:lnTo>
                    <a:pt x="0" y="14349046"/>
                  </a:lnTo>
                  <a:lnTo>
                    <a:pt x="8043627" y="14349046"/>
                  </a:lnTo>
                  <a:lnTo>
                    <a:pt x="8043627" y="0"/>
                  </a:lnTo>
                  <a:close/>
                </a:path>
              </a:pathLst>
            </a:custGeom>
            <a:blipFill>
              <a:blip r:embed="rId3"/>
              <a:stretch>
                <a:fillRect l="-133470" t="0" r="-142582" b="0"/>
              </a:stretch>
            </a:blipFill>
          </p:spPr>
        </p:sp>
      </p:grpSp>
      <p:sp>
        <p:nvSpPr>
          <p:cNvPr name="TextBox 6" id="6"/>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7" id="7"/>
          <p:cNvSpPr txBox="true"/>
          <p:nvPr/>
        </p:nvSpPr>
        <p:spPr>
          <a:xfrm rot="0">
            <a:off x="168153" y="2495306"/>
            <a:ext cx="9950694" cy="631507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This re-understanding (recontextualizing) of lessons from the past can be complicated due to:</a:t>
            </a:r>
          </a:p>
          <a:p>
            <a:pPr algn="ctr">
              <a:lnSpc>
                <a:spcPts val="3360"/>
              </a:lnSpc>
            </a:pPr>
          </a:p>
          <a:p>
            <a:pPr algn="ctr">
              <a:lnSpc>
                <a:spcPts val="3360"/>
              </a:lnSpc>
            </a:pPr>
            <a:r>
              <a:rPr lang="en-US" sz="2400">
                <a:solidFill>
                  <a:srgbClr val="000000"/>
                </a:solidFill>
                <a:latin typeface="Canva Sans"/>
              </a:rPr>
              <a:t>-The multiplicitious influences that have scarred our neurons with time. Each experience, appearing more “real” than the last due to the growing pile of “evidence.” (see: Traumatic Training slides)</a:t>
            </a:r>
          </a:p>
          <a:p>
            <a:pPr algn="ctr">
              <a:lnSpc>
                <a:spcPts val="3360"/>
              </a:lnSpc>
            </a:pPr>
          </a:p>
          <a:p>
            <a:pPr algn="ctr">
              <a:lnSpc>
                <a:spcPts val="3360"/>
              </a:lnSpc>
            </a:pPr>
            <a:r>
              <a:rPr lang="en-US" sz="2400">
                <a:solidFill>
                  <a:srgbClr val="000000"/>
                </a:solidFill>
                <a:latin typeface="Canva Sans"/>
              </a:rPr>
              <a:t>-The need for a “childlike outlook” on previous events. </a:t>
            </a:r>
          </a:p>
          <a:p>
            <a:pPr algn="ctr">
              <a:lnSpc>
                <a:spcPts val="3360"/>
              </a:lnSpc>
            </a:pPr>
            <a:r>
              <a:rPr lang="en-US" sz="2400">
                <a:solidFill>
                  <a:srgbClr val="000000"/>
                </a:solidFill>
                <a:latin typeface="Canva Sans"/>
              </a:rPr>
              <a:t>The “Punishment” received back then might not appear to be very significant from your adult viewpoint; however, we are 100% dependent on our superiors for survival as children. That means, a single instance of being ignored / punished can leave a huge impression on your young mind as a dire punishment, sealing in the lesson that emotions = abandonment = death, for example. </a:t>
            </a:r>
          </a:p>
          <a:p>
            <a:pPr algn="ctr">
              <a:lnSpc>
                <a:spcPts val="2380"/>
              </a:lnSpc>
            </a:pPr>
          </a:p>
        </p:txBody>
      </p:sp>
      <p:sp>
        <p:nvSpPr>
          <p:cNvPr name="TextBox 8" id="8"/>
          <p:cNvSpPr txBox="true"/>
          <p:nvPr/>
        </p:nvSpPr>
        <p:spPr>
          <a:xfrm rot="-72737">
            <a:off x="348646" y="1528540"/>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How  to   rewire   trained   beahviors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1285875"/>
            <a:ext cx="12058352" cy="7022856"/>
            <a:chOff x="0" y="0"/>
            <a:chExt cx="16077802" cy="9363808"/>
          </a:xfrm>
        </p:grpSpPr>
        <p:sp>
          <p:nvSpPr>
            <p:cNvPr name="Freeform 4" id="4"/>
            <p:cNvSpPr/>
            <p:nvPr/>
          </p:nvSpPr>
          <p:spPr>
            <a:xfrm flipH="false" flipV="false" rot="0">
              <a:off x="0" y="0"/>
              <a:ext cx="8119241" cy="9363808"/>
            </a:xfrm>
            <a:custGeom>
              <a:avLst/>
              <a:gdLst/>
              <a:ahLst/>
              <a:cxnLst/>
              <a:rect r="r" b="b" t="t" l="l"/>
              <a:pathLst>
                <a:path h="9363808" w="8119241">
                  <a:moveTo>
                    <a:pt x="0" y="0"/>
                  </a:moveTo>
                  <a:lnTo>
                    <a:pt x="8119241" y="0"/>
                  </a:lnTo>
                  <a:lnTo>
                    <a:pt x="8119241" y="9363808"/>
                  </a:lnTo>
                  <a:lnTo>
                    <a:pt x="0" y="9363808"/>
                  </a:lnTo>
                  <a:lnTo>
                    <a:pt x="0" y="0"/>
                  </a:lnTo>
                  <a:close/>
                </a:path>
              </a:pathLst>
            </a:custGeom>
            <a:blipFill>
              <a:blip r:embed="rId3"/>
              <a:stretch>
                <a:fillRect l="-71558" t="0" r="-71558" b="0"/>
              </a:stretch>
            </a:blipFill>
          </p:spPr>
        </p:sp>
        <p:sp>
          <p:nvSpPr>
            <p:cNvPr name="Freeform 5" id="5"/>
            <p:cNvSpPr/>
            <p:nvPr/>
          </p:nvSpPr>
          <p:spPr>
            <a:xfrm flipH="true" flipV="false" rot="0">
              <a:off x="8034175" y="0"/>
              <a:ext cx="8043627" cy="9363808"/>
            </a:xfrm>
            <a:custGeom>
              <a:avLst/>
              <a:gdLst/>
              <a:ahLst/>
              <a:cxnLst/>
              <a:rect r="r" b="b" t="t" l="l"/>
              <a:pathLst>
                <a:path h="9363808" w="8043627">
                  <a:moveTo>
                    <a:pt x="8043627" y="0"/>
                  </a:moveTo>
                  <a:lnTo>
                    <a:pt x="0" y="0"/>
                  </a:lnTo>
                  <a:lnTo>
                    <a:pt x="0" y="9363808"/>
                  </a:lnTo>
                  <a:lnTo>
                    <a:pt x="8043627" y="9363808"/>
                  </a:lnTo>
                  <a:lnTo>
                    <a:pt x="8043627" y="0"/>
                  </a:lnTo>
                  <a:close/>
                </a:path>
              </a:pathLst>
            </a:custGeom>
            <a:blipFill>
              <a:blip r:embed="rId3"/>
              <a:stretch>
                <a:fillRect l="-69728" t="0" r="-75674" b="0"/>
              </a:stretch>
            </a:blipFill>
          </p:spPr>
        </p:sp>
      </p:grpSp>
      <p:sp>
        <p:nvSpPr>
          <p:cNvPr name="TextBox 6" id="6"/>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7" id="7"/>
          <p:cNvSpPr txBox="true"/>
          <p:nvPr/>
        </p:nvSpPr>
        <p:spPr>
          <a:xfrm rot="0">
            <a:off x="168153" y="3509230"/>
            <a:ext cx="9950694" cy="368617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We need to learn to pause, name our internal conditions accurately, and recontextualize our “accepted lessons” </a:t>
            </a:r>
          </a:p>
          <a:p>
            <a:pPr algn="ctr">
              <a:lnSpc>
                <a:spcPts val="3920"/>
              </a:lnSpc>
            </a:pPr>
            <a:r>
              <a:rPr lang="en-US" sz="2800">
                <a:solidFill>
                  <a:srgbClr val="000000"/>
                </a:solidFill>
                <a:latin typeface="Canva Sans"/>
              </a:rPr>
              <a:t>– or we’re doomed to repeat them indefinitely as </a:t>
            </a:r>
          </a:p>
          <a:p>
            <a:pPr algn="ctr">
              <a:lnSpc>
                <a:spcPts val="3920"/>
              </a:lnSpc>
            </a:pPr>
            <a:r>
              <a:rPr lang="en-US" sz="2800">
                <a:solidFill>
                  <a:srgbClr val="000000"/>
                </a:solidFill>
                <a:latin typeface="Canva Sans"/>
              </a:rPr>
              <a:t>“Fucked Up Core Beliefs” and automatic instructional programs that shape our lives (and unfulfilling / traumatizing relationship experiences). </a:t>
            </a:r>
          </a:p>
          <a:p>
            <a:pPr algn="ctr">
              <a:lnSpc>
                <a:spcPts val="3360"/>
              </a:lnSpc>
            </a:pPr>
          </a:p>
          <a:p>
            <a:pPr algn="ctr">
              <a:lnSpc>
                <a:spcPts val="2380"/>
              </a:lnSpc>
            </a:pPr>
          </a:p>
        </p:txBody>
      </p:sp>
      <p:sp>
        <p:nvSpPr>
          <p:cNvPr name="TextBox 8" id="8"/>
          <p:cNvSpPr txBox="true"/>
          <p:nvPr/>
        </p:nvSpPr>
        <p:spPr>
          <a:xfrm rot="-72737">
            <a:off x="501415" y="2438544"/>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Major   takeaways:</a:t>
            </a:r>
            <a:r>
              <a:rPr lang="en-US" sz="5974">
                <a:solidFill>
                  <a:srgbClr val="000000"/>
                </a:solidFill>
                <a:latin typeface="Kawthar"/>
              </a:rPr>
              <a:t>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501415" y="1890086"/>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What  tf  </a:t>
            </a:r>
            <a:r>
              <a:rPr lang="en-US" sz="5974" u="sng">
                <a:solidFill>
                  <a:srgbClr val="000000"/>
                </a:solidFill>
                <a:latin typeface="Kawthar"/>
              </a:rPr>
              <a:t>is</a:t>
            </a:r>
            <a:r>
              <a:rPr lang="en-US" sz="5974">
                <a:solidFill>
                  <a:srgbClr val="000000"/>
                </a:solidFill>
                <a:latin typeface="Kawthar"/>
              </a:rPr>
              <a:t>“Mindfulness “?</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0" y="2975547"/>
            <a:ext cx="10287000" cy="592963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Effects of Mindfulness on Psychological Health: </a:t>
            </a:r>
          </a:p>
          <a:p>
            <a:pPr algn="ctr">
              <a:lnSpc>
                <a:spcPts val="3920"/>
              </a:lnSpc>
            </a:pPr>
            <a:r>
              <a:rPr lang="en-US" sz="2800">
                <a:solidFill>
                  <a:srgbClr val="000000"/>
                </a:solidFill>
                <a:latin typeface="Canva Sans"/>
              </a:rPr>
              <a:t>A Review of Empirical Studies</a:t>
            </a:r>
          </a:p>
          <a:p>
            <a:pPr algn="ctr">
              <a:lnSpc>
                <a:spcPts val="3920"/>
              </a:lnSpc>
            </a:pPr>
          </a:p>
          <a:p>
            <a:pPr algn="ctr">
              <a:lnSpc>
                <a:spcPts val="3920"/>
              </a:lnSpc>
            </a:pPr>
            <a:r>
              <a:rPr lang="en-US" sz="2800">
                <a:solidFill>
                  <a:srgbClr val="000000"/>
                </a:solidFill>
                <a:latin typeface="Canva Sans"/>
              </a:rPr>
              <a:t>“The elements of mindfulness, namely </a:t>
            </a:r>
            <a:r>
              <a:rPr lang="en-US" sz="2800">
                <a:solidFill>
                  <a:srgbClr val="000000"/>
                </a:solidFill>
                <a:latin typeface="Canva Sans Italics"/>
              </a:rPr>
              <a:t>awareness </a:t>
            </a:r>
            <a:r>
              <a:rPr lang="en-US" sz="2800">
                <a:solidFill>
                  <a:srgbClr val="000000"/>
                </a:solidFill>
                <a:latin typeface="Canva Sans"/>
              </a:rPr>
              <a:t>and </a:t>
            </a:r>
            <a:r>
              <a:rPr lang="en-US" sz="2800">
                <a:solidFill>
                  <a:srgbClr val="000000"/>
                </a:solidFill>
                <a:latin typeface="Canva Sans Italics"/>
              </a:rPr>
              <a:t>nonjudgmental acceptance</a:t>
            </a:r>
            <a:r>
              <a:rPr lang="en-US" sz="2800">
                <a:solidFill>
                  <a:srgbClr val="000000"/>
                </a:solidFill>
                <a:latin typeface="Canva Sans"/>
              </a:rPr>
              <a:t> </a:t>
            </a:r>
            <a:r>
              <a:rPr lang="en-US" sz="2800">
                <a:solidFill>
                  <a:srgbClr val="000000"/>
                </a:solidFill>
                <a:latin typeface="Canva Sans Italics"/>
              </a:rPr>
              <a:t>of one's moment-to-moment experience</a:t>
            </a:r>
            <a:r>
              <a:rPr lang="en-US" sz="2800">
                <a:solidFill>
                  <a:srgbClr val="000000"/>
                </a:solidFill>
                <a:latin typeface="Canva Sans"/>
              </a:rPr>
              <a:t>, are regarded as potentially effective antidotes against common forms of psychological distress —rumination, anxiety, worry, fear, anger, and so on —</a:t>
            </a:r>
          </a:p>
          <a:p>
            <a:pPr algn="ctr">
              <a:lnSpc>
                <a:spcPts val="3920"/>
              </a:lnSpc>
            </a:pPr>
            <a:r>
              <a:rPr lang="en-US" sz="2800">
                <a:solidFill>
                  <a:srgbClr val="000000"/>
                </a:solidFill>
                <a:latin typeface="Canva Sans"/>
              </a:rPr>
              <a:t>many of which involve the maladaptive tendencies to </a:t>
            </a:r>
          </a:p>
          <a:p>
            <a:pPr algn="ctr">
              <a:lnSpc>
                <a:spcPts val="3920"/>
              </a:lnSpc>
            </a:pPr>
            <a:r>
              <a:rPr lang="en-US" sz="2800">
                <a:solidFill>
                  <a:srgbClr val="000000"/>
                </a:solidFill>
                <a:latin typeface="Canva Sans"/>
              </a:rPr>
              <a:t>avoid, suppress, or over-engage with one's distressing thoughts and emotions.”</a:t>
            </a:r>
          </a:p>
          <a:p>
            <a:pPr algn="ctr">
              <a:lnSpc>
                <a:spcPts val="3920"/>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455002"/>
            <a:ext cx="12058352" cy="10029825"/>
            <a:chOff x="0" y="0"/>
            <a:chExt cx="16077802" cy="13373100"/>
          </a:xfrm>
        </p:grpSpPr>
        <p:sp>
          <p:nvSpPr>
            <p:cNvPr name="Freeform 4" id="4"/>
            <p:cNvSpPr/>
            <p:nvPr/>
          </p:nvSpPr>
          <p:spPr>
            <a:xfrm flipH="false" flipV="false" rot="0">
              <a:off x="0" y="0"/>
              <a:ext cx="8119241" cy="13373100"/>
            </a:xfrm>
            <a:custGeom>
              <a:avLst/>
              <a:gdLst/>
              <a:ahLst/>
              <a:cxnLst/>
              <a:rect r="r" b="b" t="t" l="l"/>
              <a:pathLst>
                <a:path h="13373100" w="8119241">
                  <a:moveTo>
                    <a:pt x="0" y="0"/>
                  </a:moveTo>
                  <a:lnTo>
                    <a:pt x="8119241" y="0"/>
                  </a:lnTo>
                  <a:lnTo>
                    <a:pt x="8119241" y="13373100"/>
                  </a:lnTo>
                  <a:lnTo>
                    <a:pt x="0" y="13373100"/>
                  </a:lnTo>
                  <a:lnTo>
                    <a:pt x="0" y="0"/>
                  </a:lnTo>
                  <a:close/>
                </a:path>
              </a:pathLst>
            </a:custGeom>
            <a:blipFill>
              <a:blip r:embed="rId3"/>
              <a:stretch>
                <a:fillRect l="-123606" t="0" r="-123606" b="0"/>
              </a:stretch>
            </a:blipFill>
          </p:spPr>
        </p:sp>
        <p:sp>
          <p:nvSpPr>
            <p:cNvPr name="Freeform 5" id="5"/>
            <p:cNvSpPr/>
            <p:nvPr/>
          </p:nvSpPr>
          <p:spPr>
            <a:xfrm flipH="true" flipV="false" rot="0">
              <a:off x="8034175" y="0"/>
              <a:ext cx="8043627" cy="13373100"/>
            </a:xfrm>
            <a:custGeom>
              <a:avLst/>
              <a:gdLst/>
              <a:ahLst/>
              <a:cxnLst/>
              <a:rect r="r" b="b" t="t" l="l"/>
              <a:pathLst>
                <a:path h="13373100" w="8043627">
                  <a:moveTo>
                    <a:pt x="8043627" y="0"/>
                  </a:moveTo>
                  <a:lnTo>
                    <a:pt x="0" y="0"/>
                  </a:lnTo>
                  <a:lnTo>
                    <a:pt x="0" y="13373100"/>
                  </a:lnTo>
                  <a:lnTo>
                    <a:pt x="8043627" y="13373100"/>
                  </a:lnTo>
                  <a:lnTo>
                    <a:pt x="8043627" y="0"/>
                  </a:lnTo>
                  <a:close/>
                </a:path>
              </a:pathLst>
            </a:custGeom>
            <a:blipFill>
              <a:blip r:embed="rId3"/>
              <a:stretch>
                <a:fillRect l="-120991" t="0" r="-129484" b="0"/>
              </a:stretch>
            </a:blipFill>
          </p:spPr>
        </p:sp>
      </p:grpSp>
      <p:sp>
        <p:nvSpPr>
          <p:cNvPr name="TextBox 6" id="6"/>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7" id="7"/>
          <p:cNvSpPr txBox="true"/>
          <p:nvPr/>
        </p:nvSpPr>
        <p:spPr>
          <a:xfrm rot="0">
            <a:off x="168153" y="2599226"/>
            <a:ext cx="9950694" cy="6238875"/>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Perhaps, at the time of initial learning, we were “trained” accurately to survive that situation.</a:t>
            </a:r>
          </a:p>
          <a:p>
            <a:pPr algn="ctr">
              <a:lnSpc>
                <a:spcPts val="3920"/>
              </a:lnSpc>
            </a:pPr>
          </a:p>
          <a:p>
            <a:pPr algn="ctr">
              <a:lnSpc>
                <a:spcPts val="3920"/>
              </a:lnSpc>
            </a:pPr>
            <a:r>
              <a:rPr lang="en-US" sz="2800">
                <a:solidFill>
                  <a:srgbClr val="000000"/>
                </a:solidFill>
                <a:latin typeface="Canva Sans"/>
              </a:rPr>
              <a:t>However, over time, the original lesson becomes over-generalized to every situation and stops being questioned or reconsidered. At this point, the behavior becomes automatic - it becomes a </a:t>
            </a:r>
            <a:r>
              <a:rPr lang="en-US" sz="2800">
                <a:solidFill>
                  <a:srgbClr val="000000"/>
                </a:solidFill>
                <a:latin typeface="Canva Sans Italics"/>
              </a:rPr>
              <a:t>trauma-derived reaction</a:t>
            </a:r>
            <a:r>
              <a:rPr lang="en-US" sz="2800">
                <a:solidFill>
                  <a:srgbClr val="000000"/>
                </a:solidFill>
                <a:latin typeface="Canva Sans"/>
              </a:rPr>
              <a:t> rather than a conscious decision. Through rigid repetition without the consciousness to re-predict consequences / recalibrate behavior, it stops being </a:t>
            </a:r>
            <a:r>
              <a:rPr lang="en-US" sz="2800">
                <a:solidFill>
                  <a:srgbClr val="000000"/>
                </a:solidFill>
                <a:latin typeface="Canva Sans Italics"/>
              </a:rPr>
              <a:t>adaptable </a:t>
            </a:r>
            <a:r>
              <a:rPr lang="en-US" sz="2800">
                <a:solidFill>
                  <a:srgbClr val="000000"/>
                </a:solidFill>
                <a:latin typeface="Canva Sans"/>
              </a:rPr>
              <a:t>and starts to be </a:t>
            </a:r>
            <a:r>
              <a:rPr lang="en-US" sz="2800">
                <a:solidFill>
                  <a:srgbClr val="000000"/>
                </a:solidFill>
                <a:latin typeface="Canva Sans Italics"/>
              </a:rPr>
              <a:t>a problematic behavior that sabotages the individual’s attempts at living their own life</a:t>
            </a:r>
            <a:r>
              <a:rPr lang="en-US" sz="2800">
                <a:solidFill>
                  <a:srgbClr val="000000"/>
                </a:solidFill>
                <a:latin typeface="Canva Sans"/>
              </a:rPr>
              <a:t>. </a:t>
            </a:r>
          </a:p>
          <a:p>
            <a:pPr algn="ctr">
              <a:lnSpc>
                <a:spcPts val="2380"/>
              </a:lnSpc>
            </a:pPr>
          </a:p>
        </p:txBody>
      </p:sp>
      <p:sp>
        <p:nvSpPr>
          <p:cNvPr name="TextBox 8" id="8"/>
          <p:cNvSpPr txBox="true"/>
          <p:nvPr/>
        </p:nvSpPr>
        <p:spPr>
          <a:xfrm rot="-72737">
            <a:off x="501415" y="1726367"/>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Major   takeaways:</a:t>
            </a:r>
            <a:r>
              <a:rPr lang="en-US" sz="5974">
                <a:solidFill>
                  <a:srgbClr val="000000"/>
                </a:solidFill>
                <a:latin typeface="Kawthar"/>
              </a:rPr>
              <a:t>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731960"/>
            <a:ext cx="12058352" cy="9044228"/>
            <a:chOff x="0" y="0"/>
            <a:chExt cx="16077802" cy="12058970"/>
          </a:xfrm>
        </p:grpSpPr>
        <p:sp>
          <p:nvSpPr>
            <p:cNvPr name="Freeform 4" id="4"/>
            <p:cNvSpPr/>
            <p:nvPr/>
          </p:nvSpPr>
          <p:spPr>
            <a:xfrm flipH="false" flipV="false" rot="0">
              <a:off x="0" y="0"/>
              <a:ext cx="8119241" cy="12058970"/>
            </a:xfrm>
            <a:custGeom>
              <a:avLst/>
              <a:gdLst/>
              <a:ahLst/>
              <a:cxnLst/>
              <a:rect r="r" b="b" t="t" l="l"/>
              <a:pathLst>
                <a:path h="12058970" w="8119241">
                  <a:moveTo>
                    <a:pt x="0" y="0"/>
                  </a:moveTo>
                  <a:lnTo>
                    <a:pt x="8119241" y="0"/>
                  </a:lnTo>
                  <a:lnTo>
                    <a:pt x="8119241" y="12058970"/>
                  </a:lnTo>
                  <a:lnTo>
                    <a:pt x="0" y="12058970"/>
                  </a:lnTo>
                  <a:lnTo>
                    <a:pt x="0" y="0"/>
                  </a:lnTo>
                  <a:close/>
                </a:path>
              </a:pathLst>
            </a:custGeom>
            <a:blipFill>
              <a:blip r:embed="rId3"/>
              <a:stretch>
                <a:fillRect l="-106546" t="0" r="-106546" b="0"/>
              </a:stretch>
            </a:blipFill>
          </p:spPr>
        </p:sp>
        <p:sp>
          <p:nvSpPr>
            <p:cNvPr name="Freeform 5" id="5"/>
            <p:cNvSpPr/>
            <p:nvPr/>
          </p:nvSpPr>
          <p:spPr>
            <a:xfrm flipH="true" flipV="false" rot="0">
              <a:off x="8034175" y="0"/>
              <a:ext cx="8043627" cy="12058970"/>
            </a:xfrm>
            <a:custGeom>
              <a:avLst/>
              <a:gdLst/>
              <a:ahLst/>
              <a:cxnLst/>
              <a:rect r="r" b="b" t="t" l="l"/>
              <a:pathLst>
                <a:path h="12058970" w="8043627">
                  <a:moveTo>
                    <a:pt x="8043627" y="0"/>
                  </a:moveTo>
                  <a:lnTo>
                    <a:pt x="0" y="0"/>
                  </a:lnTo>
                  <a:lnTo>
                    <a:pt x="0" y="12058970"/>
                  </a:lnTo>
                  <a:lnTo>
                    <a:pt x="8043627" y="12058970"/>
                  </a:lnTo>
                  <a:lnTo>
                    <a:pt x="8043627" y="0"/>
                  </a:lnTo>
                  <a:close/>
                </a:path>
              </a:pathLst>
            </a:custGeom>
            <a:blipFill>
              <a:blip r:embed="rId3"/>
              <a:stretch>
                <a:fillRect l="-104189" t="0" r="-111846" b="0"/>
              </a:stretch>
            </a:blipFill>
          </p:spPr>
        </p:sp>
      </p:grpSp>
      <p:sp>
        <p:nvSpPr>
          <p:cNvPr name="TextBox 6" id="6"/>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7" id="7"/>
          <p:cNvSpPr txBox="true"/>
          <p:nvPr/>
        </p:nvSpPr>
        <p:spPr>
          <a:xfrm rot="0">
            <a:off x="168153" y="2816836"/>
            <a:ext cx="9950694" cy="493903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Thus, we need to practice this stupid term: </a:t>
            </a:r>
          </a:p>
          <a:p>
            <a:pPr algn="ctr">
              <a:lnSpc>
                <a:spcPts val="3920"/>
              </a:lnSpc>
            </a:pPr>
            <a:r>
              <a:rPr lang="en-US" sz="2800">
                <a:solidFill>
                  <a:srgbClr val="000000"/>
                </a:solidFill>
                <a:latin typeface="Canva Sans"/>
              </a:rPr>
              <a:t>“Mindfulness” </a:t>
            </a:r>
          </a:p>
          <a:p>
            <a:pPr algn="ctr">
              <a:lnSpc>
                <a:spcPts val="3920"/>
              </a:lnSpc>
            </a:pPr>
          </a:p>
          <a:p>
            <a:pPr algn="ctr">
              <a:lnSpc>
                <a:spcPts val="3920"/>
              </a:lnSpc>
            </a:pPr>
            <a:r>
              <a:rPr lang="en-US" sz="2800">
                <a:solidFill>
                  <a:srgbClr val="000000"/>
                </a:solidFill>
                <a:latin typeface="Canva Sans"/>
              </a:rPr>
              <a:t>As a means of neutral self- and situational- observation that questions what we previously accepted as unquestionable reality...</a:t>
            </a:r>
          </a:p>
          <a:p>
            <a:pPr algn="ctr">
              <a:lnSpc>
                <a:spcPts val="3920"/>
              </a:lnSpc>
            </a:pPr>
          </a:p>
          <a:p>
            <a:pPr algn="ctr">
              <a:lnSpc>
                <a:spcPts val="3920"/>
              </a:lnSpc>
            </a:pPr>
            <a:r>
              <a:rPr lang="en-US" sz="2800">
                <a:solidFill>
                  <a:srgbClr val="000000"/>
                </a:solidFill>
                <a:latin typeface="Canva Sans"/>
              </a:rPr>
              <a:t>.. So we can behave in line with present day reality, </a:t>
            </a:r>
          </a:p>
          <a:p>
            <a:pPr algn="ctr">
              <a:lnSpc>
                <a:spcPts val="3920"/>
              </a:lnSpc>
            </a:pPr>
            <a:r>
              <a:rPr lang="en-US" sz="2800">
                <a:solidFill>
                  <a:srgbClr val="000000"/>
                </a:solidFill>
                <a:latin typeface="Canva Sans"/>
              </a:rPr>
              <a:t>rather than accidentally living in the past, trapped in a traumatic loop that defines our lifetime.</a:t>
            </a:r>
          </a:p>
        </p:txBody>
      </p:sp>
      <p:sp>
        <p:nvSpPr>
          <p:cNvPr name="TextBox 8" id="8"/>
          <p:cNvSpPr txBox="true"/>
          <p:nvPr/>
        </p:nvSpPr>
        <p:spPr>
          <a:xfrm rot="-72737">
            <a:off x="501415" y="1983542"/>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Major   takeaways:</a:t>
            </a:r>
            <a:r>
              <a:rPr lang="en-US" sz="5974">
                <a:solidFill>
                  <a:srgbClr val="000000"/>
                </a:solidFill>
                <a:latin typeface="Kawthar"/>
              </a:rPr>
              <a:t>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731960"/>
            <a:ext cx="12058352" cy="9044228"/>
            <a:chOff x="0" y="0"/>
            <a:chExt cx="16077802" cy="12058970"/>
          </a:xfrm>
        </p:grpSpPr>
        <p:sp>
          <p:nvSpPr>
            <p:cNvPr name="Freeform 4" id="4"/>
            <p:cNvSpPr/>
            <p:nvPr/>
          </p:nvSpPr>
          <p:spPr>
            <a:xfrm flipH="false" flipV="false" rot="0">
              <a:off x="0" y="0"/>
              <a:ext cx="8119241" cy="12058970"/>
            </a:xfrm>
            <a:custGeom>
              <a:avLst/>
              <a:gdLst/>
              <a:ahLst/>
              <a:cxnLst/>
              <a:rect r="r" b="b" t="t" l="l"/>
              <a:pathLst>
                <a:path h="12058970" w="8119241">
                  <a:moveTo>
                    <a:pt x="0" y="0"/>
                  </a:moveTo>
                  <a:lnTo>
                    <a:pt x="8119241" y="0"/>
                  </a:lnTo>
                  <a:lnTo>
                    <a:pt x="8119241" y="12058970"/>
                  </a:lnTo>
                  <a:lnTo>
                    <a:pt x="0" y="12058970"/>
                  </a:lnTo>
                  <a:lnTo>
                    <a:pt x="0" y="0"/>
                  </a:lnTo>
                  <a:close/>
                </a:path>
              </a:pathLst>
            </a:custGeom>
            <a:blipFill>
              <a:blip r:embed="rId3"/>
              <a:stretch>
                <a:fillRect l="-106546" t="0" r="-106546" b="0"/>
              </a:stretch>
            </a:blipFill>
          </p:spPr>
        </p:sp>
        <p:sp>
          <p:nvSpPr>
            <p:cNvPr name="Freeform 5" id="5"/>
            <p:cNvSpPr/>
            <p:nvPr/>
          </p:nvSpPr>
          <p:spPr>
            <a:xfrm flipH="true" flipV="false" rot="0">
              <a:off x="8034175" y="0"/>
              <a:ext cx="8043627" cy="12058970"/>
            </a:xfrm>
            <a:custGeom>
              <a:avLst/>
              <a:gdLst/>
              <a:ahLst/>
              <a:cxnLst/>
              <a:rect r="r" b="b" t="t" l="l"/>
              <a:pathLst>
                <a:path h="12058970" w="8043627">
                  <a:moveTo>
                    <a:pt x="8043627" y="0"/>
                  </a:moveTo>
                  <a:lnTo>
                    <a:pt x="0" y="0"/>
                  </a:lnTo>
                  <a:lnTo>
                    <a:pt x="0" y="12058970"/>
                  </a:lnTo>
                  <a:lnTo>
                    <a:pt x="8043627" y="12058970"/>
                  </a:lnTo>
                  <a:lnTo>
                    <a:pt x="8043627" y="0"/>
                  </a:lnTo>
                  <a:close/>
                </a:path>
              </a:pathLst>
            </a:custGeom>
            <a:blipFill>
              <a:blip r:embed="rId3"/>
              <a:stretch>
                <a:fillRect l="-104189" t="0" r="-111846" b="0"/>
              </a:stretch>
            </a:blipFill>
          </p:spPr>
        </p:sp>
      </p:grpSp>
      <p:sp>
        <p:nvSpPr>
          <p:cNvPr name="TextBox 6" id="6"/>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7" id="7"/>
          <p:cNvSpPr txBox="true"/>
          <p:nvPr/>
        </p:nvSpPr>
        <p:spPr>
          <a:xfrm rot="0">
            <a:off x="168153" y="3365745"/>
            <a:ext cx="9950694" cy="444373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Common reactions to emotions that we don’t feel permitted to have/voice:</a:t>
            </a:r>
          </a:p>
          <a:p>
            <a:pPr algn="ctr">
              <a:lnSpc>
                <a:spcPts val="3920"/>
              </a:lnSpc>
            </a:pPr>
          </a:p>
          <a:p>
            <a:pPr algn="ctr">
              <a:lnSpc>
                <a:spcPts val="3920"/>
              </a:lnSpc>
            </a:pPr>
            <a:r>
              <a:rPr lang="en-US" sz="2800">
                <a:solidFill>
                  <a:srgbClr val="000000"/>
                </a:solidFill>
                <a:latin typeface="Canva Sans"/>
              </a:rPr>
              <a:t>Freezing, suppressing or repressing emotion, transmuting ‘dangerous’ emotion into more comfortable emotion (secondary emotions), lashing out, isolating/withdrawing, self-berating before someone else does it for you, </a:t>
            </a:r>
          </a:p>
          <a:p>
            <a:pPr algn="ctr">
              <a:lnSpc>
                <a:spcPts val="3920"/>
              </a:lnSpc>
            </a:pPr>
            <a:r>
              <a:rPr lang="en-US" sz="2800">
                <a:solidFill>
                  <a:srgbClr val="000000"/>
                </a:solidFill>
                <a:latin typeface="Canva Sans"/>
              </a:rPr>
              <a:t>eating, sleeping, other off-base need fulfillment</a:t>
            </a:r>
          </a:p>
          <a:p>
            <a:pPr algn="ctr">
              <a:lnSpc>
                <a:spcPts val="3920"/>
              </a:lnSpc>
            </a:pPr>
          </a:p>
        </p:txBody>
      </p:sp>
      <p:sp>
        <p:nvSpPr>
          <p:cNvPr name="TextBox 8" id="8"/>
          <p:cNvSpPr txBox="true"/>
          <p:nvPr/>
        </p:nvSpPr>
        <p:spPr>
          <a:xfrm rot="-72737">
            <a:off x="501415" y="2340423"/>
            <a:ext cx="9288990" cy="11623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Sidenotes: </a:t>
            </a:r>
          </a:p>
          <a:p>
            <a:pPr algn="ctr">
              <a:lnSpc>
                <a:spcPts val="4242"/>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356088"/>
            <a:ext cx="12058352" cy="11794022"/>
            <a:chOff x="0" y="0"/>
            <a:chExt cx="16077802" cy="15725363"/>
          </a:xfrm>
        </p:grpSpPr>
        <p:sp>
          <p:nvSpPr>
            <p:cNvPr name="Freeform 4" id="4"/>
            <p:cNvSpPr/>
            <p:nvPr/>
          </p:nvSpPr>
          <p:spPr>
            <a:xfrm flipH="false" flipV="false" rot="0">
              <a:off x="0" y="0"/>
              <a:ext cx="8119241" cy="15725363"/>
            </a:xfrm>
            <a:custGeom>
              <a:avLst/>
              <a:gdLst/>
              <a:ahLst/>
              <a:cxnLst/>
              <a:rect r="r" b="b" t="t" l="l"/>
              <a:pathLst>
                <a:path h="15725363" w="8119241">
                  <a:moveTo>
                    <a:pt x="0" y="0"/>
                  </a:moveTo>
                  <a:lnTo>
                    <a:pt x="8119241" y="0"/>
                  </a:lnTo>
                  <a:lnTo>
                    <a:pt x="8119241" y="15725363"/>
                  </a:lnTo>
                  <a:lnTo>
                    <a:pt x="0" y="15725363"/>
                  </a:lnTo>
                  <a:lnTo>
                    <a:pt x="0" y="0"/>
                  </a:lnTo>
                  <a:close/>
                </a:path>
              </a:pathLst>
            </a:custGeom>
            <a:blipFill>
              <a:blip r:embed="rId3"/>
              <a:stretch>
                <a:fillRect l="-154142" t="0" r="-154142" b="0"/>
              </a:stretch>
            </a:blipFill>
          </p:spPr>
        </p:sp>
        <p:sp>
          <p:nvSpPr>
            <p:cNvPr name="Freeform 5" id="5"/>
            <p:cNvSpPr/>
            <p:nvPr/>
          </p:nvSpPr>
          <p:spPr>
            <a:xfrm flipH="true" flipV="false" rot="0">
              <a:off x="8034175" y="0"/>
              <a:ext cx="8043627" cy="15725363"/>
            </a:xfrm>
            <a:custGeom>
              <a:avLst/>
              <a:gdLst/>
              <a:ahLst/>
              <a:cxnLst/>
              <a:rect r="r" b="b" t="t" l="l"/>
              <a:pathLst>
                <a:path h="15725363" w="8043627">
                  <a:moveTo>
                    <a:pt x="8043627" y="0"/>
                  </a:moveTo>
                  <a:lnTo>
                    <a:pt x="0" y="0"/>
                  </a:lnTo>
                  <a:lnTo>
                    <a:pt x="0" y="15725363"/>
                  </a:lnTo>
                  <a:lnTo>
                    <a:pt x="8043627" y="15725363"/>
                  </a:lnTo>
                  <a:lnTo>
                    <a:pt x="8043627" y="0"/>
                  </a:lnTo>
                  <a:close/>
                </a:path>
              </a:pathLst>
            </a:custGeom>
            <a:blipFill>
              <a:blip r:embed="rId3"/>
              <a:stretch>
                <a:fillRect l="-151068" t="0" r="-161054" b="0"/>
              </a:stretch>
            </a:blipFill>
          </p:spPr>
        </p:sp>
      </p:grpSp>
      <p:sp>
        <p:nvSpPr>
          <p:cNvPr name="TextBox 6" id="6"/>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7" id="7"/>
          <p:cNvSpPr txBox="true"/>
          <p:nvPr/>
        </p:nvSpPr>
        <p:spPr>
          <a:xfrm rot="0">
            <a:off x="168153" y="1653234"/>
            <a:ext cx="9950694" cy="8294370"/>
          </a:xfrm>
          <a:prstGeom prst="rect">
            <a:avLst/>
          </a:prstGeom>
        </p:spPr>
        <p:txBody>
          <a:bodyPr anchor="t" rtlCol="false" tIns="0" lIns="0" bIns="0" rIns="0">
            <a:spAutoFit/>
          </a:bodyPr>
          <a:lstStyle/>
          <a:p>
            <a:pPr algn="ctr">
              <a:lnSpc>
                <a:spcPts val="3640"/>
              </a:lnSpc>
            </a:pPr>
            <a:r>
              <a:rPr lang="en-US" sz="2600">
                <a:solidFill>
                  <a:srgbClr val="000000"/>
                </a:solidFill>
                <a:latin typeface="Canva Sans"/>
              </a:rPr>
              <a:t>Why IS it SO common that humans learn emotions are unsafe?</a:t>
            </a:r>
          </a:p>
          <a:p>
            <a:pPr algn="ctr">
              <a:lnSpc>
                <a:spcPts val="3920"/>
              </a:lnSpc>
            </a:pPr>
          </a:p>
          <a:p>
            <a:pPr algn="ctr">
              <a:lnSpc>
                <a:spcPts val="3640"/>
              </a:lnSpc>
            </a:pPr>
            <a:r>
              <a:rPr lang="en-US" sz="2600">
                <a:solidFill>
                  <a:srgbClr val="000000"/>
                </a:solidFill>
                <a:latin typeface="Canva Sans"/>
              </a:rPr>
              <a:t>Our families and early relationship partners usually lack emotional intelligence and emotional management skills. Therefore, it’s threatening for us to have emotions because: </a:t>
            </a:r>
          </a:p>
          <a:p>
            <a:pPr algn="ctr">
              <a:lnSpc>
                <a:spcPts val="3640"/>
              </a:lnSpc>
            </a:pPr>
            <a:r>
              <a:rPr lang="en-US" sz="2600">
                <a:solidFill>
                  <a:srgbClr val="000000"/>
                </a:solidFill>
                <a:latin typeface="Canva Sans"/>
              </a:rPr>
              <a:t>1) they don’t understand them, even within themselves, 2) there’s some chance that </a:t>
            </a:r>
            <a:r>
              <a:rPr lang="en-US" sz="2600">
                <a:solidFill>
                  <a:srgbClr val="000000"/>
                </a:solidFill>
                <a:latin typeface="Canva Sans Italics"/>
              </a:rPr>
              <a:t>they </a:t>
            </a:r>
            <a:r>
              <a:rPr lang="en-US" sz="2600">
                <a:solidFill>
                  <a:srgbClr val="000000"/>
                </a:solidFill>
                <a:latin typeface="Canva Sans"/>
              </a:rPr>
              <a:t>will have emotions in response to </a:t>
            </a:r>
            <a:r>
              <a:rPr lang="en-US" sz="2600">
                <a:solidFill>
                  <a:srgbClr val="000000"/>
                </a:solidFill>
                <a:latin typeface="Canva Sans Italics"/>
              </a:rPr>
              <a:t>our </a:t>
            </a:r>
            <a:r>
              <a:rPr lang="en-US" sz="2600">
                <a:solidFill>
                  <a:srgbClr val="000000"/>
                </a:solidFill>
                <a:latin typeface="Canva Sans"/>
              </a:rPr>
              <a:t>emotions – which they do not know how to handle within themselves, making </a:t>
            </a:r>
            <a:r>
              <a:rPr lang="en-US" sz="2600">
                <a:solidFill>
                  <a:srgbClr val="000000"/>
                </a:solidFill>
                <a:latin typeface="Canva Sans Italics"/>
              </a:rPr>
              <a:t>our</a:t>
            </a:r>
            <a:r>
              <a:rPr lang="en-US" sz="2600">
                <a:solidFill>
                  <a:srgbClr val="000000"/>
                </a:solidFill>
                <a:latin typeface="Canva Sans"/>
              </a:rPr>
              <a:t> feelings threatening to </a:t>
            </a:r>
            <a:r>
              <a:rPr lang="en-US" sz="2600">
                <a:solidFill>
                  <a:srgbClr val="000000"/>
                </a:solidFill>
                <a:latin typeface="Canva Sans Italics"/>
              </a:rPr>
              <a:t>them, </a:t>
            </a:r>
          </a:p>
          <a:p>
            <a:pPr algn="ctr">
              <a:lnSpc>
                <a:spcPts val="3640"/>
              </a:lnSpc>
            </a:pPr>
            <a:r>
              <a:rPr lang="en-US" sz="2600">
                <a:solidFill>
                  <a:srgbClr val="000000"/>
                </a:solidFill>
                <a:latin typeface="Canva Sans"/>
              </a:rPr>
              <a:t>3) emotions delay/disrupt our abilities to serve our authority figures, codependents, and bosses, 4) if we develop emotional recognition we might start to believe our own experience is valid and accurately identify their abuse. </a:t>
            </a:r>
          </a:p>
          <a:p>
            <a:pPr algn="ctr">
              <a:lnSpc>
                <a:spcPts val="3640"/>
              </a:lnSpc>
            </a:pPr>
          </a:p>
          <a:p>
            <a:pPr algn="ctr">
              <a:lnSpc>
                <a:spcPts val="3640"/>
              </a:lnSpc>
            </a:pPr>
            <a:r>
              <a:rPr lang="en-US" sz="2600">
                <a:solidFill>
                  <a:srgbClr val="000000"/>
                </a:solidFill>
                <a:latin typeface="Canva Sans"/>
              </a:rPr>
              <a:t>Then, this message is repeated throughout our societal / social experience. (Don’t cry at school, work, in public, on the internet, etc.) </a:t>
            </a:r>
          </a:p>
          <a:p>
            <a:pPr algn="ctr">
              <a:lnSpc>
                <a:spcPts val="3920"/>
              </a:lnSpc>
            </a:pPr>
          </a:p>
        </p:txBody>
      </p:sp>
      <p:sp>
        <p:nvSpPr>
          <p:cNvPr name="TextBox 8" id="8"/>
          <p:cNvSpPr txBox="true"/>
          <p:nvPr/>
        </p:nvSpPr>
        <p:spPr>
          <a:xfrm rot="-72737">
            <a:off x="501415" y="955635"/>
            <a:ext cx="9288990" cy="11623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Sidenotes: </a:t>
            </a:r>
          </a:p>
          <a:p>
            <a:pPr algn="ctr">
              <a:lnSpc>
                <a:spcPts val="4242"/>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915"/>
            <a:ext cx="12058352" cy="9393688"/>
            <a:chOff x="0" y="0"/>
            <a:chExt cx="16077802" cy="12524918"/>
          </a:xfrm>
        </p:grpSpPr>
        <p:sp>
          <p:nvSpPr>
            <p:cNvPr name="Freeform 4" id="4"/>
            <p:cNvSpPr/>
            <p:nvPr/>
          </p:nvSpPr>
          <p:spPr>
            <a:xfrm flipH="false" flipV="false" rot="0">
              <a:off x="0" y="0"/>
              <a:ext cx="8119241" cy="12524918"/>
            </a:xfrm>
            <a:custGeom>
              <a:avLst/>
              <a:gdLst/>
              <a:ahLst/>
              <a:cxnLst/>
              <a:rect r="r" b="b" t="t" l="l"/>
              <a:pathLst>
                <a:path h="12524918" w="8119241">
                  <a:moveTo>
                    <a:pt x="0" y="0"/>
                  </a:moveTo>
                  <a:lnTo>
                    <a:pt x="8119241" y="0"/>
                  </a:lnTo>
                  <a:lnTo>
                    <a:pt x="8119241" y="12524918"/>
                  </a:lnTo>
                  <a:lnTo>
                    <a:pt x="0" y="12524918"/>
                  </a:lnTo>
                  <a:lnTo>
                    <a:pt x="0" y="0"/>
                  </a:lnTo>
                  <a:close/>
                </a:path>
              </a:pathLst>
            </a:custGeom>
            <a:blipFill>
              <a:blip r:embed="rId3"/>
              <a:stretch>
                <a:fillRect l="-112595" t="0" r="-112595" b="0"/>
              </a:stretch>
            </a:blipFill>
          </p:spPr>
        </p:sp>
        <p:sp>
          <p:nvSpPr>
            <p:cNvPr name="Freeform 5" id="5"/>
            <p:cNvSpPr/>
            <p:nvPr/>
          </p:nvSpPr>
          <p:spPr>
            <a:xfrm flipH="true" flipV="false" rot="0">
              <a:off x="8034175" y="0"/>
              <a:ext cx="8043627" cy="12524918"/>
            </a:xfrm>
            <a:custGeom>
              <a:avLst/>
              <a:gdLst/>
              <a:ahLst/>
              <a:cxnLst/>
              <a:rect r="r" b="b" t="t" l="l"/>
              <a:pathLst>
                <a:path h="12524918" w="8043627">
                  <a:moveTo>
                    <a:pt x="8043627" y="0"/>
                  </a:moveTo>
                  <a:lnTo>
                    <a:pt x="0" y="0"/>
                  </a:lnTo>
                  <a:lnTo>
                    <a:pt x="0" y="12524918"/>
                  </a:lnTo>
                  <a:lnTo>
                    <a:pt x="8043627" y="12524918"/>
                  </a:lnTo>
                  <a:lnTo>
                    <a:pt x="8043627" y="0"/>
                  </a:lnTo>
                  <a:close/>
                </a:path>
              </a:pathLst>
            </a:custGeom>
            <a:blipFill>
              <a:blip r:embed="rId3"/>
              <a:stretch>
                <a:fillRect l="-110146" t="0" r="-118100" b="0"/>
              </a:stretch>
            </a:blipFill>
          </p:spPr>
        </p:sp>
      </p:grpSp>
      <p:sp>
        <p:nvSpPr>
          <p:cNvPr name="TextBox 6" id="6"/>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7" id="7"/>
          <p:cNvSpPr txBox="true"/>
          <p:nvPr/>
        </p:nvSpPr>
        <p:spPr>
          <a:xfrm rot="0">
            <a:off x="168153" y="2583020"/>
            <a:ext cx="9950694" cy="6427470"/>
          </a:xfrm>
          <a:prstGeom prst="rect">
            <a:avLst/>
          </a:prstGeom>
        </p:spPr>
        <p:txBody>
          <a:bodyPr anchor="t" rtlCol="false" tIns="0" lIns="0" bIns="0" rIns="0">
            <a:spAutoFit/>
          </a:bodyPr>
          <a:lstStyle/>
          <a:p>
            <a:pPr algn="ctr">
              <a:lnSpc>
                <a:spcPts val="3640"/>
              </a:lnSpc>
            </a:pPr>
            <a:r>
              <a:rPr lang="en-US" sz="2600">
                <a:solidFill>
                  <a:srgbClr val="000000"/>
                </a:solidFill>
                <a:latin typeface="Canva Sans"/>
              </a:rPr>
              <a:t>Why call it “training”? </a:t>
            </a:r>
          </a:p>
          <a:p>
            <a:pPr algn="ctr">
              <a:lnSpc>
                <a:spcPts val="3640"/>
              </a:lnSpc>
            </a:pPr>
          </a:p>
          <a:p>
            <a:pPr algn="ctr">
              <a:lnSpc>
                <a:spcPts val="3640"/>
              </a:lnSpc>
            </a:pPr>
            <a:r>
              <a:rPr lang="en-US" sz="2600">
                <a:solidFill>
                  <a:srgbClr val="000000"/>
                </a:solidFill>
                <a:latin typeface="Canva Sans"/>
              </a:rPr>
              <a:t>Because our authority figures use their social and biological sway to teach us to be less burdensome / inconvenient for them, via simple Punishment and Reward setups. </a:t>
            </a:r>
          </a:p>
          <a:p>
            <a:pPr algn="ctr">
              <a:lnSpc>
                <a:spcPts val="3640"/>
              </a:lnSpc>
            </a:pPr>
            <a:r>
              <a:rPr lang="en-US" sz="2600">
                <a:solidFill>
                  <a:srgbClr val="000000"/>
                </a:solidFill>
                <a:latin typeface="Canva Sans"/>
              </a:rPr>
              <a:t>Just like we do with house pets. </a:t>
            </a:r>
          </a:p>
          <a:p>
            <a:pPr algn="ctr">
              <a:lnSpc>
                <a:spcPts val="3640"/>
              </a:lnSpc>
            </a:pPr>
          </a:p>
          <a:p>
            <a:pPr algn="ctr">
              <a:lnSpc>
                <a:spcPts val="3640"/>
              </a:lnSpc>
            </a:pPr>
            <a:r>
              <a:rPr lang="en-US" sz="2600">
                <a:solidFill>
                  <a:srgbClr val="000000"/>
                </a:solidFill>
                <a:latin typeface="Canva Sans"/>
              </a:rPr>
              <a:t>*Authority figures can include extended family, older siblings, peers with influence, etc. as much as teachers, bosses, parents. A layered examination of “similar feeling events” can help identify the many times our brains have created / validated the maladaptive lesson from “authority.” </a:t>
            </a:r>
          </a:p>
          <a:p>
            <a:pPr algn="ctr">
              <a:lnSpc>
                <a:spcPts val="3640"/>
              </a:lnSpc>
            </a:pPr>
          </a:p>
          <a:p>
            <a:pPr algn="ctr">
              <a:lnSpc>
                <a:spcPts val="3920"/>
              </a:lnSpc>
            </a:pPr>
          </a:p>
        </p:txBody>
      </p:sp>
      <p:sp>
        <p:nvSpPr>
          <p:cNvPr name="TextBox 8" id="8"/>
          <p:cNvSpPr txBox="true"/>
          <p:nvPr/>
        </p:nvSpPr>
        <p:spPr>
          <a:xfrm rot="-72737">
            <a:off x="501415" y="1845856"/>
            <a:ext cx="9288990" cy="11623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Sidenotes: </a:t>
            </a:r>
          </a:p>
          <a:p>
            <a:pPr algn="ctr">
              <a:lnSpc>
                <a:spcPts val="4242"/>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501415" y="2503349"/>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What  tf  </a:t>
            </a:r>
            <a:r>
              <a:rPr lang="en-US" sz="5974" u="sng">
                <a:solidFill>
                  <a:srgbClr val="000000"/>
                </a:solidFill>
                <a:latin typeface="Kawthar"/>
              </a:rPr>
              <a:t>is</a:t>
            </a:r>
            <a:r>
              <a:rPr lang="en-US" sz="5974">
                <a:solidFill>
                  <a:srgbClr val="000000"/>
                </a:solidFill>
                <a:latin typeface="Kawthar"/>
              </a:rPr>
              <a:t>“Mindfulness “?</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0" y="2922248"/>
            <a:ext cx="10287000" cy="4939030"/>
          </a:xfrm>
          <a:prstGeom prst="rect">
            <a:avLst/>
          </a:prstGeom>
        </p:spPr>
        <p:txBody>
          <a:bodyPr anchor="t" rtlCol="false" tIns="0" lIns="0" bIns="0" rIns="0">
            <a:spAutoFit/>
          </a:bodyPr>
          <a:lstStyle/>
          <a:p>
            <a:pPr algn="ctr">
              <a:lnSpc>
                <a:spcPts val="3920"/>
              </a:lnSpc>
            </a:pPr>
          </a:p>
          <a:p>
            <a:pPr algn="ctr">
              <a:lnSpc>
                <a:spcPts val="3920"/>
              </a:lnSpc>
            </a:pPr>
          </a:p>
          <a:p>
            <a:pPr algn="ctr">
              <a:lnSpc>
                <a:spcPts val="3920"/>
              </a:lnSpc>
            </a:pPr>
            <a:r>
              <a:rPr lang="en-US" sz="2800">
                <a:solidFill>
                  <a:srgbClr val="000000"/>
                </a:solidFill>
                <a:latin typeface="Canva Sans"/>
              </a:rPr>
              <a:t>-“One of the most commonly cited definitions of mindfulness is the awareness that arises through “paying attention in a particular way: on purpose, in the present moment, and nonjudgmentally”</a:t>
            </a:r>
          </a:p>
          <a:p>
            <a:pPr algn="ctr">
              <a:lnSpc>
                <a:spcPts val="3920"/>
              </a:lnSpc>
            </a:pPr>
          </a:p>
          <a:p>
            <a:pPr algn="ctr">
              <a:lnSpc>
                <a:spcPts val="3920"/>
              </a:lnSpc>
            </a:pPr>
            <a:r>
              <a:rPr lang="en-US" sz="2800">
                <a:solidFill>
                  <a:srgbClr val="000000"/>
                </a:solidFill>
                <a:latin typeface="Canva Sans"/>
              </a:rPr>
              <a:t>-“... the nonjudgmental observation of the ongoing stream </a:t>
            </a:r>
          </a:p>
          <a:p>
            <a:pPr algn="ctr">
              <a:lnSpc>
                <a:spcPts val="3920"/>
              </a:lnSpc>
            </a:pPr>
            <a:r>
              <a:rPr lang="en-US" sz="2800">
                <a:solidFill>
                  <a:srgbClr val="000000"/>
                </a:solidFill>
                <a:latin typeface="Canva Sans"/>
              </a:rPr>
              <a:t>of internal and external stimuli as they arise”</a:t>
            </a:r>
          </a:p>
          <a:p>
            <a:pPr algn="ctr">
              <a:lnSpc>
                <a:spcPts val="392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501415" y="1890086"/>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What  tf  </a:t>
            </a:r>
            <a:r>
              <a:rPr lang="en-US" sz="5974" u="sng">
                <a:solidFill>
                  <a:srgbClr val="000000"/>
                </a:solidFill>
                <a:latin typeface="Kawthar"/>
              </a:rPr>
              <a:t>is</a:t>
            </a:r>
            <a:r>
              <a:rPr lang="en-US" sz="5974">
                <a:solidFill>
                  <a:srgbClr val="000000"/>
                </a:solidFill>
                <a:latin typeface="Kawthar"/>
              </a:rPr>
              <a:t>“Mindfulness “?</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0" y="2922248"/>
            <a:ext cx="10287000" cy="4939030"/>
          </a:xfrm>
          <a:prstGeom prst="rect">
            <a:avLst/>
          </a:prstGeom>
        </p:spPr>
        <p:txBody>
          <a:bodyPr anchor="t" rtlCol="false" tIns="0" lIns="0" bIns="0" rIns="0">
            <a:spAutoFit/>
          </a:bodyPr>
          <a:lstStyle/>
          <a:p>
            <a:pPr algn="ctr">
              <a:lnSpc>
                <a:spcPts val="3920"/>
              </a:lnSpc>
            </a:pPr>
          </a:p>
          <a:p>
            <a:pPr algn="ctr">
              <a:lnSpc>
                <a:spcPts val="3920"/>
              </a:lnSpc>
            </a:pPr>
            <a:r>
              <a:rPr lang="en-US" sz="2800">
                <a:solidFill>
                  <a:srgbClr val="000000"/>
                </a:solidFill>
                <a:latin typeface="Canva Sans"/>
              </a:rPr>
              <a:t>- Most follow the model of Bishop et al. (2004), </a:t>
            </a:r>
          </a:p>
          <a:p>
            <a:pPr algn="ctr">
              <a:lnSpc>
                <a:spcPts val="3920"/>
              </a:lnSpc>
            </a:pPr>
            <a:r>
              <a:rPr lang="en-US" sz="2800">
                <a:solidFill>
                  <a:srgbClr val="000000"/>
                </a:solidFill>
                <a:latin typeface="Canva Sans"/>
              </a:rPr>
              <a:t>which proposed that mindfulness encompasses two components:</a:t>
            </a:r>
          </a:p>
          <a:p>
            <a:pPr algn="ctr">
              <a:lnSpc>
                <a:spcPts val="3920"/>
              </a:lnSpc>
            </a:pPr>
          </a:p>
          <a:p>
            <a:pPr algn="ctr">
              <a:lnSpc>
                <a:spcPts val="3920"/>
              </a:lnSpc>
            </a:pPr>
            <a:r>
              <a:rPr lang="en-US" sz="2800">
                <a:solidFill>
                  <a:srgbClr val="000000"/>
                </a:solidFill>
                <a:latin typeface="Canva Sans"/>
              </a:rPr>
              <a:t>1) </a:t>
            </a:r>
            <a:r>
              <a:rPr lang="en-US" sz="2800">
                <a:solidFill>
                  <a:srgbClr val="000000"/>
                </a:solidFill>
                <a:latin typeface="Canva Sans Italics"/>
              </a:rPr>
              <a:t>self-regulation of attention</a:t>
            </a:r>
            <a:r>
              <a:rPr lang="en-US" sz="2800">
                <a:solidFill>
                  <a:srgbClr val="000000"/>
                </a:solidFill>
                <a:latin typeface="Canva Sans"/>
              </a:rPr>
              <a:t>, and </a:t>
            </a:r>
          </a:p>
          <a:p>
            <a:pPr algn="ctr">
              <a:lnSpc>
                <a:spcPts val="3920"/>
              </a:lnSpc>
            </a:pPr>
          </a:p>
          <a:p>
            <a:pPr algn="ctr">
              <a:lnSpc>
                <a:spcPts val="3920"/>
              </a:lnSpc>
            </a:pPr>
            <a:r>
              <a:rPr lang="en-US" sz="2800">
                <a:solidFill>
                  <a:srgbClr val="000000"/>
                </a:solidFill>
                <a:latin typeface="Canva Sans"/>
              </a:rPr>
              <a:t>2) </a:t>
            </a:r>
            <a:r>
              <a:rPr lang="en-US" sz="2800">
                <a:solidFill>
                  <a:srgbClr val="000000"/>
                </a:solidFill>
                <a:latin typeface="Canva Sans Italics"/>
              </a:rPr>
              <a:t>adoption of a particular orientation towards one's experiences</a:t>
            </a:r>
            <a:r>
              <a:rPr lang="en-US" sz="2800">
                <a:solidFill>
                  <a:srgbClr val="000000"/>
                </a:solidFill>
                <a:latin typeface="Canva Sans"/>
              </a:rPr>
              <a:t>.”</a:t>
            </a:r>
          </a:p>
          <a:p>
            <a:pPr algn="ctr">
              <a:lnSpc>
                <a:spcPts val="392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501415" y="2681393"/>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What  tf  </a:t>
            </a:r>
            <a:r>
              <a:rPr lang="en-US" sz="5974" u="sng">
                <a:solidFill>
                  <a:srgbClr val="000000"/>
                </a:solidFill>
                <a:latin typeface="Kawthar"/>
              </a:rPr>
              <a:t>is</a:t>
            </a:r>
            <a:r>
              <a:rPr lang="en-US" sz="5974">
                <a:solidFill>
                  <a:srgbClr val="000000"/>
                </a:solidFill>
                <a:latin typeface="Kawthar"/>
              </a:rPr>
              <a:t>“Mindfulness “?</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148370" y="3912848"/>
            <a:ext cx="9990260" cy="295783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1) “</a:t>
            </a:r>
            <a:r>
              <a:rPr lang="en-US" sz="2800">
                <a:solidFill>
                  <a:srgbClr val="000000"/>
                </a:solidFill>
                <a:latin typeface="Canva Sans Italics"/>
              </a:rPr>
              <a:t>Self-regulation of attention</a:t>
            </a:r>
            <a:r>
              <a:rPr lang="en-US" sz="2800">
                <a:solidFill>
                  <a:srgbClr val="000000"/>
                </a:solidFill>
                <a:latin typeface="Canva Sans"/>
              </a:rPr>
              <a:t> refers to non-elaborative observation and awareness of sensations, thoughts, or feelings from moment to moment. It requires both the ability to anchor one's attention on what is occurring, and the ability to intentionally switch attention from one aspect of the experience to another.”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333262" y="2523132"/>
            <a:ext cx="9288990" cy="6289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What  tf  </a:t>
            </a:r>
            <a:r>
              <a:rPr lang="en-US" sz="5974" u="sng">
                <a:solidFill>
                  <a:srgbClr val="000000"/>
                </a:solidFill>
                <a:latin typeface="Kawthar"/>
              </a:rPr>
              <a:t>is</a:t>
            </a:r>
            <a:r>
              <a:rPr lang="en-US" sz="5974">
                <a:solidFill>
                  <a:srgbClr val="000000"/>
                </a:solidFill>
                <a:latin typeface="Kawthar"/>
              </a:rPr>
              <a:t>“Mindfulness “?</a:t>
            </a: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0" y="4083378"/>
            <a:ext cx="9950694" cy="295783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2) “</a:t>
            </a:r>
            <a:r>
              <a:rPr lang="en-US" sz="2800">
                <a:solidFill>
                  <a:srgbClr val="000000"/>
                </a:solidFill>
                <a:latin typeface="Canva Sans Italics"/>
              </a:rPr>
              <a:t>Orientation to experience</a:t>
            </a:r>
            <a:r>
              <a:rPr lang="en-US" sz="2800">
                <a:solidFill>
                  <a:srgbClr val="000000"/>
                </a:solidFill>
                <a:latin typeface="Canva Sans"/>
              </a:rPr>
              <a:t> concerns the kind of attitude that one holds towards one's experience, specifically an attitude of curiosity, openness, and acceptance. It is worth noting that “acceptance” in the context of mindfulness should not be equated with passivity or resignation.”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7" id="7"/>
          <p:cNvSpPr txBox="true"/>
          <p:nvPr/>
        </p:nvSpPr>
        <p:spPr>
          <a:xfrm rot="0">
            <a:off x="168153" y="2635885"/>
            <a:ext cx="9950694" cy="444373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*My note: </a:t>
            </a:r>
          </a:p>
          <a:p>
            <a:pPr algn="ctr">
              <a:lnSpc>
                <a:spcPts val="3920"/>
              </a:lnSpc>
            </a:pPr>
          </a:p>
          <a:p>
            <a:pPr algn="ctr">
              <a:lnSpc>
                <a:spcPts val="3920"/>
              </a:lnSpc>
            </a:pPr>
            <a:r>
              <a:rPr lang="en-US" sz="2800">
                <a:solidFill>
                  <a:srgbClr val="000000"/>
                </a:solidFill>
                <a:latin typeface="Canva Sans"/>
              </a:rPr>
              <a:t>Acceptance is not: learned helplessness, giving up control, toxic positivity, gratitude or appreciation for negative events. </a:t>
            </a:r>
          </a:p>
          <a:p>
            <a:pPr algn="ctr">
              <a:lnSpc>
                <a:spcPts val="3920"/>
              </a:lnSpc>
            </a:pPr>
          </a:p>
          <a:p>
            <a:pPr algn="ctr">
              <a:lnSpc>
                <a:spcPts val="3920"/>
              </a:lnSpc>
            </a:pPr>
            <a:r>
              <a:rPr lang="en-US" sz="2800">
                <a:solidFill>
                  <a:srgbClr val="000000"/>
                </a:solidFill>
                <a:latin typeface="Canva Sans"/>
              </a:rPr>
              <a:t>It IS neutral observation of what is/has happened. This is required before the brain can engage with / formulate a conscious response to reality.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338904" y="2425011"/>
            <a:ext cx="9288990" cy="11623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Mindfulness &amp; Meta-Cognition. </a:t>
            </a:r>
          </a:p>
          <a:p>
            <a:pPr algn="ctr">
              <a:lnSpc>
                <a:spcPts val="4242"/>
              </a:lnSpc>
            </a:pP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5643" y="3786638"/>
            <a:ext cx="9950694" cy="394843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Meta-Cognition: Thinking about thinking. </a:t>
            </a:r>
          </a:p>
          <a:p>
            <a:pPr algn="ctr">
              <a:lnSpc>
                <a:spcPts val="3920"/>
              </a:lnSpc>
            </a:pPr>
            <a:r>
              <a:rPr lang="en-US" sz="2800">
                <a:solidFill>
                  <a:srgbClr val="000000"/>
                </a:solidFill>
                <a:latin typeface="Canva Sans"/>
              </a:rPr>
              <a:t>Having awareness of internal events (thoughts, feelings, beliefs, values) with neutral observation. </a:t>
            </a:r>
          </a:p>
          <a:p>
            <a:pPr algn="ctr">
              <a:lnSpc>
                <a:spcPts val="3920"/>
              </a:lnSpc>
            </a:pPr>
          </a:p>
          <a:p>
            <a:pPr algn="ctr">
              <a:lnSpc>
                <a:spcPts val="3920"/>
              </a:lnSpc>
            </a:pPr>
            <a:r>
              <a:rPr lang="en-US" sz="2800">
                <a:solidFill>
                  <a:srgbClr val="000000"/>
                </a:solidFill>
                <a:latin typeface="Canva Sans"/>
              </a:rPr>
              <a:t>Thus, proving that YOU ARE NOT YOUR BRAIN </a:t>
            </a:r>
          </a:p>
          <a:p>
            <a:pPr algn="ctr">
              <a:lnSpc>
                <a:spcPts val="3920"/>
              </a:lnSpc>
            </a:pPr>
            <a:r>
              <a:rPr lang="en-US" sz="2800">
                <a:solidFill>
                  <a:srgbClr val="000000"/>
                </a:solidFill>
                <a:latin typeface="Canva Sans"/>
              </a:rPr>
              <a:t>– or how are you separately observing that fucker? </a:t>
            </a:r>
          </a:p>
          <a:p>
            <a:pPr algn="ctr">
              <a:lnSpc>
                <a:spcPts val="3920"/>
              </a:lnSpc>
            </a:pPr>
            <a:r>
              <a:rPr lang="en-US" sz="2800">
                <a:solidFill>
                  <a:srgbClr val="000000"/>
                </a:solidFill>
                <a:latin typeface="Canva Sans"/>
              </a:rPr>
              <a:t>Your consciousness is more powerful-than, and distinct-from, your thoughts or feelings.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86863" t="-30832" r="-77944" b="-45761"/>
            </a:stretch>
          </a:blipFill>
        </p:spPr>
      </p:sp>
      <p:grpSp>
        <p:nvGrpSpPr>
          <p:cNvPr name="Group 3" id="3"/>
          <p:cNvGrpSpPr/>
          <p:nvPr/>
        </p:nvGrpSpPr>
        <p:grpSpPr>
          <a:xfrm rot="0">
            <a:off x="-155880" y="553676"/>
            <a:ext cx="12058352" cy="9733324"/>
            <a:chOff x="0" y="0"/>
            <a:chExt cx="16077802" cy="12977765"/>
          </a:xfrm>
        </p:grpSpPr>
        <p:sp>
          <p:nvSpPr>
            <p:cNvPr name="Freeform 4" id="4"/>
            <p:cNvSpPr/>
            <p:nvPr/>
          </p:nvSpPr>
          <p:spPr>
            <a:xfrm flipH="false" flipV="false" rot="0">
              <a:off x="0" y="0"/>
              <a:ext cx="8119241" cy="12977765"/>
            </a:xfrm>
            <a:custGeom>
              <a:avLst/>
              <a:gdLst/>
              <a:ahLst/>
              <a:cxnLst/>
              <a:rect r="r" b="b" t="t" l="l"/>
              <a:pathLst>
                <a:path h="12977765" w="8119241">
                  <a:moveTo>
                    <a:pt x="0" y="0"/>
                  </a:moveTo>
                  <a:lnTo>
                    <a:pt x="8119241" y="0"/>
                  </a:lnTo>
                  <a:lnTo>
                    <a:pt x="8119241" y="12977765"/>
                  </a:lnTo>
                  <a:lnTo>
                    <a:pt x="0" y="12977765"/>
                  </a:lnTo>
                  <a:lnTo>
                    <a:pt x="0" y="0"/>
                  </a:lnTo>
                  <a:close/>
                </a:path>
              </a:pathLst>
            </a:custGeom>
            <a:blipFill>
              <a:blip r:embed="rId3"/>
              <a:stretch>
                <a:fillRect l="-118473" t="0" r="-118473" b="0"/>
              </a:stretch>
            </a:blipFill>
          </p:spPr>
        </p:sp>
        <p:sp>
          <p:nvSpPr>
            <p:cNvPr name="Freeform 5" id="5"/>
            <p:cNvSpPr/>
            <p:nvPr/>
          </p:nvSpPr>
          <p:spPr>
            <a:xfrm flipH="true" flipV="false" rot="0">
              <a:off x="8034175" y="0"/>
              <a:ext cx="8043627" cy="12977765"/>
            </a:xfrm>
            <a:custGeom>
              <a:avLst/>
              <a:gdLst/>
              <a:ahLst/>
              <a:cxnLst/>
              <a:rect r="r" b="b" t="t" l="l"/>
              <a:pathLst>
                <a:path h="12977765" w="8043627">
                  <a:moveTo>
                    <a:pt x="8043627" y="0"/>
                  </a:moveTo>
                  <a:lnTo>
                    <a:pt x="0" y="0"/>
                  </a:lnTo>
                  <a:lnTo>
                    <a:pt x="0" y="12977765"/>
                  </a:lnTo>
                  <a:lnTo>
                    <a:pt x="8043627" y="12977765"/>
                  </a:lnTo>
                  <a:lnTo>
                    <a:pt x="8043627" y="0"/>
                  </a:lnTo>
                  <a:close/>
                </a:path>
              </a:pathLst>
            </a:custGeom>
            <a:blipFill>
              <a:blip r:embed="rId3"/>
              <a:stretch>
                <a:fillRect l="-115937" t="0" r="-124178" b="0"/>
              </a:stretch>
            </a:blipFill>
          </p:spPr>
        </p:sp>
      </p:grpSp>
      <p:sp>
        <p:nvSpPr>
          <p:cNvPr name="TextBox 6" id="6"/>
          <p:cNvSpPr txBox="true"/>
          <p:nvPr/>
        </p:nvSpPr>
        <p:spPr>
          <a:xfrm rot="-72737">
            <a:off x="338904" y="2425011"/>
            <a:ext cx="9288990" cy="1162392"/>
          </a:xfrm>
          <a:prstGeom prst="rect">
            <a:avLst/>
          </a:prstGeom>
        </p:spPr>
        <p:txBody>
          <a:bodyPr anchor="t" rtlCol="false" tIns="0" lIns="0" bIns="0" rIns="0">
            <a:spAutoFit/>
          </a:bodyPr>
          <a:lstStyle/>
          <a:p>
            <a:pPr algn="ctr">
              <a:lnSpc>
                <a:spcPts val="4242"/>
              </a:lnSpc>
            </a:pPr>
            <a:r>
              <a:rPr lang="en-US" sz="5974">
                <a:solidFill>
                  <a:srgbClr val="000000"/>
                </a:solidFill>
                <a:latin typeface="Kawthar"/>
              </a:rPr>
              <a:t>Mindfulness &amp; Meta-Cognition. </a:t>
            </a:r>
          </a:p>
          <a:p>
            <a:pPr algn="ctr">
              <a:lnSpc>
                <a:spcPts val="4242"/>
              </a:lnSpc>
            </a:pPr>
          </a:p>
        </p:txBody>
      </p:sp>
      <p:sp>
        <p:nvSpPr>
          <p:cNvPr name="TextBox 7" id="7"/>
          <p:cNvSpPr txBox="true"/>
          <p:nvPr/>
        </p:nvSpPr>
        <p:spPr>
          <a:xfrm rot="0">
            <a:off x="-607197" y="9728562"/>
            <a:ext cx="3594384" cy="390457"/>
          </a:xfrm>
          <a:prstGeom prst="rect">
            <a:avLst/>
          </a:prstGeom>
        </p:spPr>
        <p:txBody>
          <a:bodyPr anchor="t" rtlCol="false" tIns="0" lIns="0" bIns="0" rIns="0">
            <a:spAutoFit/>
          </a:bodyPr>
          <a:lstStyle/>
          <a:p>
            <a:pPr algn="r">
              <a:lnSpc>
                <a:spcPts val="3153"/>
              </a:lnSpc>
            </a:pPr>
            <a:r>
              <a:rPr lang="en-US" sz="2252">
                <a:solidFill>
                  <a:srgbClr val="000000"/>
                </a:solidFill>
                <a:latin typeface="Crave Sans Heavy"/>
              </a:rPr>
              <a:t>(T-MOTHERFUCKER)</a:t>
            </a:r>
          </a:p>
        </p:txBody>
      </p:sp>
      <p:sp>
        <p:nvSpPr>
          <p:cNvPr name="TextBox 8" id="8"/>
          <p:cNvSpPr txBox="true"/>
          <p:nvPr/>
        </p:nvSpPr>
        <p:spPr>
          <a:xfrm rot="0">
            <a:off x="5643" y="3786638"/>
            <a:ext cx="9950694" cy="3453130"/>
          </a:xfrm>
          <a:prstGeom prst="rect">
            <a:avLst/>
          </a:prstGeom>
        </p:spPr>
        <p:txBody>
          <a:bodyPr anchor="t" rtlCol="false" tIns="0" lIns="0" bIns="0" rIns="0">
            <a:spAutoFit/>
          </a:bodyPr>
          <a:lstStyle/>
          <a:p>
            <a:pPr algn="ctr">
              <a:lnSpc>
                <a:spcPts val="3920"/>
              </a:lnSpc>
            </a:pPr>
            <a:r>
              <a:rPr lang="en-US" sz="2800">
                <a:solidFill>
                  <a:srgbClr val="000000"/>
                </a:solidFill>
                <a:latin typeface="Canva Sans"/>
              </a:rPr>
              <a:t>Meta Cognition becomes easier with practice, like a muscle you’re building. </a:t>
            </a:r>
          </a:p>
          <a:p>
            <a:pPr algn="ctr">
              <a:lnSpc>
                <a:spcPts val="3920"/>
              </a:lnSpc>
            </a:pPr>
          </a:p>
          <a:p>
            <a:pPr algn="ctr">
              <a:lnSpc>
                <a:spcPts val="3920"/>
              </a:lnSpc>
            </a:pPr>
            <a:r>
              <a:rPr lang="en-US" sz="2800">
                <a:solidFill>
                  <a:srgbClr val="000000"/>
                </a:solidFill>
                <a:latin typeface="Canva Sans"/>
              </a:rPr>
              <a:t>It incorporates Type II processing (reflection, critical thinking, consequence forecasting, recalibrating behaviors) – ideally, with time, this is accomplished in real time, in situ, rather than after the moment has passed.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DAGIfZ_wBXg</dc:identifier>
  <dcterms:modified xsi:type="dcterms:W3CDTF">2011-08-01T06:04:30Z</dcterms:modified>
  <cp:revision>1</cp:revision>
  <dc:title>Mindfulness, Metacognitions, and “Training”</dc:title>
</cp:coreProperties>
</file>